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7" r:id="rId3"/>
    <p:sldId id="330" r:id="rId4"/>
    <p:sldId id="463" r:id="rId5"/>
    <p:sldId id="952" r:id="rId6"/>
    <p:sldId id="955" r:id="rId7"/>
    <p:sldId id="956" r:id="rId8"/>
    <p:sldId id="958" r:id="rId9"/>
    <p:sldId id="960" r:id="rId10"/>
    <p:sldId id="961" r:id="rId11"/>
    <p:sldId id="970" r:id="rId12"/>
    <p:sldId id="971" r:id="rId13"/>
    <p:sldId id="973" r:id="rId14"/>
    <p:sldId id="974" r:id="rId15"/>
    <p:sldId id="975" r:id="rId16"/>
    <p:sldId id="977" r:id="rId17"/>
    <p:sldId id="978" r:id="rId18"/>
    <p:sldId id="981" r:id="rId19"/>
    <p:sldId id="982" r:id="rId20"/>
    <p:sldId id="983" r:id="rId21"/>
    <p:sldId id="984" r:id="rId22"/>
    <p:sldId id="1007" r:id="rId23"/>
    <p:sldId id="985" r:id="rId24"/>
    <p:sldId id="986" r:id="rId25"/>
    <p:sldId id="987" r:id="rId26"/>
    <p:sldId id="988" r:id="rId27"/>
    <p:sldId id="1002" r:id="rId28"/>
    <p:sldId id="1003" r:id="rId29"/>
    <p:sldId id="1006" r:id="rId30"/>
    <p:sldId id="994" r:id="rId31"/>
    <p:sldId id="995" r:id="rId32"/>
    <p:sldId id="996" r:id="rId33"/>
    <p:sldId id="998" r:id="rId34"/>
    <p:sldId id="999" r:id="rId35"/>
    <p:sldId id="1000" r:id="rId36"/>
    <p:sldId id="1001" r:id="rId37"/>
    <p:sldId id="963" r:id="rId38"/>
    <p:sldId id="953" r:id="rId39"/>
    <p:sldId id="968" r:id="rId40"/>
    <p:sldId id="920" r:id="rId41"/>
    <p:sldId id="969" r:id="rId42"/>
    <p:sldId id="319" r:id="rId43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01"/>
    <a:srgbClr val="F4EE0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39" autoAdjust="0"/>
  </p:normalViewPr>
  <p:slideViewPr>
    <p:cSldViewPr snapToGrid="0" snapToObjects="1">
      <p:cViewPr>
        <p:scale>
          <a:sx n="78" d="100"/>
          <a:sy n="78" d="100"/>
        </p:scale>
        <p:origin x="-92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1800" b="1" dirty="0" smtClean="0"/>
            <a:t>SMN </a:t>
          </a:r>
        </a:p>
        <a:p>
          <a:r>
            <a:rPr lang="es-AR" sz="1800" b="1" dirty="0" smtClean="0"/>
            <a:t>Seguros agropecuarios</a:t>
          </a:r>
          <a:endParaRPr lang="es-AR" sz="18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1600" b="1" dirty="0" smtClean="0">
              <a:solidFill>
                <a:srgbClr val="C00000"/>
              </a:solidFill>
            </a:rPr>
            <a:t>Servicios de </a:t>
          </a:r>
          <a:r>
            <a:rPr lang="es-AR" sz="2000" b="1" dirty="0" smtClean="0">
              <a:solidFill>
                <a:srgbClr val="C00000"/>
              </a:solidFill>
            </a:rPr>
            <a:t>INFORMACIÓN</a:t>
          </a:r>
          <a:r>
            <a:rPr lang="es-AR" sz="1600" b="1" dirty="0" smtClean="0">
              <a:solidFill>
                <a:srgbClr val="C00000"/>
              </a:solidFill>
            </a:rPr>
            <a:t> meteorológica y climática</a:t>
          </a:r>
          <a:endParaRPr lang="es-AR" sz="16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1600" b="1" dirty="0" smtClean="0">
              <a:solidFill>
                <a:schemeClr val="bg2">
                  <a:lumMod val="25000"/>
                </a:schemeClr>
              </a:solidFill>
            </a:rPr>
            <a:t>DESARROLLO de índices basados en información meteorológica y climática</a:t>
          </a:r>
          <a:endParaRPr lang="es-AR" sz="16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1600" b="1" dirty="0" smtClean="0">
              <a:solidFill>
                <a:schemeClr val="bg1"/>
              </a:solidFill>
            </a:rPr>
            <a:t>Servicios de MONITOREO y PRONÓSTICO Meteorológico y climáticos</a:t>
          </a:r>
          <a:endParaRPr lang="es-AR" sz="1600" b="1" dirty="0">
            <a:solidFill>
              <a:schemeClr val="bg1"/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1600" b="1" dirty="0" smtClean="0">
              <a:solidFill>
                <a:schemeClr val="accent1">
                  <a:lumMod val="75000"/>
                </a:schemeClr>
              </a:solidFill>
            </a:rPr>
            <a:t> IMPLEMENTACIÓN  de los seguros basado en información meteorológica y climática</a:t>
          </a:r>
          <a:endParaRPr lang="es-AR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3982" custScaleY="115463" custLinFactNeighborY="-6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78540" custScaleY="16428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71676" custScaleY="16098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58608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93945" custScaleY="18298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B9FEE8CC-ABEC-441E-A4BA-31E50D2747CB}" type="presOf" srcId="{66CF4915-9A54-4C79-B465-1E1220E04ECB}" destId="{D53FB38B-5D38-4103-AB87-ED7D128CBACE}" srcOrd="0" destOrd="0" presId="urn:microsoft.com/office/officeart/2005/8/layout/radial6"/>
    <dgm:cxn modelId="{501F5A6D-F1F8-42B1-8B65-3C9ECB57FE4F}" type="presOf" srcId="{CF42463B-A5CA-4F9D-9886-4714393F8EAE}" destId="{101C4EE2-A9F0-47EE-8BD6-4F3A4C8AB829}" srcOrd="0" destOrd="0" presId="urn:microsoft.com/office/officeart/2005/8/layout/radial6"/>
    <dgm:cxn modelId="{E1FEBEBF-089A-4F7A-9C81-EFC012C8BDFD}" type="presOf" srcId="{49A55460-D9F5-463C-9D0B-4F38F628BCAE}" destId="{48ED740E-F658-46BF-9C6F-E71AC56096FC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F15C72DD-9F37-4B75-AD4E-6122D612EE7C}" type="presOf" srcId="{DDAFEA95-E360-4127-BB50-EBFCF2665B07}" destId="{50C31425-8B44-4273-B8C1-5198BF3F4506}" srcOrd="0" destOrd="0" presId="urn:microsoft.com/office/officeart/2005/8/layout/radial6"/>
    <dgm:cxn modelId="{D173AC4E-5608-4A33-87BD-5F41F2E6618D}" type="presOf" srcId="{1C77EFC0-0AA8-4964-A630-FA5E5005EB47}" destId="{824483F3-64E0-4476-9F2D-52A469BD161D}" srcOrd="0" destOrd="0" presId="urn:microsoft.com/office/officeart/2005/8/layout/radial6"/>
    <dgm:cxn modelId="{54EC5B6D-5FF6-4EE6-8247-9292DF652E55}" type="presOf" srcId="{C6567969-BB27-4823-AB8F-C2E21AFB316F}" destId="{48BECE8E-2E2D-4CD5-9313-9D767CF69102}" srcOrd="0" destOrd="0" presId="urn:microsoft.com/office/officeart/2005/8/layout/radial6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D2A9E119-7786-49E7-B1BF-A487E28639E5}" type="presOf" srcId="{83F606B5-D786-4A2A-A78D-AF4C08B2DC81}" destId="{D085D2D5-A0B6-4547-8C2F-FD9D7235D7AC}" srcOrd="0" destOrd="0" presId="urn:microsoft.com/office/officeart/2005/8/layout/radial6"/>
    <dgm:cxn modelId="{6EF37FC5-CCE8-4A63-AF9D-2F0DABB908E3}" type="presOf" srcId="{7FFE8EAB-66FA-4777-B047-22AD9429BDEC}" destId="{D91CF558-6EEC-4A3E-B795-D334CA4081D9}" srcOrd="0" destOrd="0" presId="urn:microsoft.com/office/officeart/2005/8/layout/radial6"/>
    <dgm:cxn modelId="{A0DA4847-D96A-46BD-8449-02399EA49E5E}" type="presOf" srcId="{70531351-42AB-4996-94E2-9146E2176B3A}" destId="{FC1CC873-4D4E-430F-A8B0-99CBEE49114D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C8260EB7-C989-425B-B35C-A1806047B600}" type="presOf" srcId="{E911A26D-E4CE-40D1-9367-E5B1EFEC6C8C}" destId="{50D3640C-F8A2-421F-A376-421F206B2113}" srcOrd="0" destOrd="0" presId="urn:microsoft.com/office/officeart/2005/8/layout/radial6"/>
    <dgm:cxn modelId="{667A334C-BED4-480A-BB3E-FDC9EF7E2083}" type="presParOf" srcId="{D91CF558-6EEC-4A3E-B795-D334CA4081D9}" destId="{48ED740E-F658-46BF-9C6F-E71AC56096FC}" srcOrd="0" destOrd="0" presId="urn:microsoft.com/office/officeart/2005/8/layout/radial6"/>
    <dgm:cxn modelId="{0BA135A4-C07B-46F3-954B-DBE9D7894457}" type="presParOf" srcId="{D91CF558-6EEC-4A3E-B795-D334CA4081D9}" destId="{D53FB38B-5D38-4103-AB87-ED7D128CBACE}" srcOrd="1" destOrd="0" presId="urn:microsoft.com/office/officeart/2005/8/layout/radial6"/>
    <dgm:cxn modelId="{6F2355E2-FD75-403D-B60E-EB912AE6A1E4}" type="presParOf" srcId="{D91CF558-6EEC-4A3E-B795-D334CA4081D9}" destId="{69314933-E944-46C5-8E64-6EB6875A64FF}" srcOrd="2" destOrd="0" presId="urn:microsoft.com/office/officeart/2005/8/layout/radial6"/>
    <dgm:cxn modelId="{1127DBDC-3712-4120-9CF2-E04EA1988265}" type="presParOf" srcId="{D91CF558-6EEC-4A3E-B795-D334CA4081D9}" destId="{50D3640C-F8A2-421F-A376-421F206B2113}" srcOrd="3" destOrd="0" presId="urn:microsoft.com/office/officeart/2005/8/layout/radial6"/>
    <dgm:cxn modelId="{B043CD59-311D-4426-9E67-39614B04F370}" type="presParOf" srcId="{D91CF558-6EEC-4A3E-B795-D334CA4081D9}" destId="{48BECE8E-2E2D-4CD5-9313-9D767CF69102}" srcOrd="4" destOrd="0" presId="urn:microsoft.com/office/officeart/2005/8/layout/radial6"/>
    <dgm:cxn modelId="{8E48E262-42DD-466E-BE97-E9DD410BC73D}" type="presParOf" srcId="{D91CF558-6EEC-4A3E-B795-D334CA4081D9}" destId="{51ED1EF9-1C5E-4749-B14E-A825F08FB836}" srcOrd="5" destOrd="0" presId="urn:microsoft.com/office/officeart/2005/8/layout/radial6"/>
    <dgm:cxn modelId="{59DDA036-EB14-4B92-9CC3-18F8E7E12C88}" type="presParOf" srcId="{D91CF558-6EEC-4A3E-B795-D334CA4081D9}" destId="{101C4EE2-A9F0-47EE-8BD6-4F3A4C8AB829}" srcOrd="6" destOrd="0" presId="urn:microsoft.com/office/officeart/2005/8/layout/radial6"/>
    <dgm:cxn modelId="{527C235F-16B1-44B7-B6A6-D8DB7F387B83}" type="presParOf" srcId="{D91CF558-6EEC-4A3E-B795-D334CA4081D9}" destId="{D085D2D5-A0B6-4547-8C2F-FD9D7235D7AC}" srcOrd="7" destOrd="0" presId="urn:microsoft.com/office/officeart/2005/8/layout/radial6"/>
    <dgm:cxn modelId="{11B9E55A-3805-4461-8CC5-FA73025A7AE1}" type="presParOf" srcId="{D91CF558-6EEC-4A3E-B795-D334CA4081D9}" destId="{D86F4BD3-D0D5-480F-876F-17169CCA03BD}" srcOrd="8" destOrd="0" presId="urn:microsoft.com/office/officeart/2005/8/layout/radial6"/>
    <dgm:cxn modelId="{E40DF008-254D-4CE4-815E-091A6441D6DC}" type="presParOf" srcId="{D91CF558-6EEC-4A3E-B795-D334CA4081D9}" destId="{824483F3-64E0-4476-9F2D-52A469BD161D}" srcOrd="9" destOrd="0" presId="urn:microsoft.com/office/officeart/2005/8/layout/radial6"/>
    <dgm:cxn modelId="{081A5DA1-AB4A-4D9F-A88C-C8B811AE3443}" type="presParOf" srcId="{D91CF558-6EEC-4A3E-B795-D334CA4081D9}" destId="{FC1CC873-4D4E-430F-A8B0-99CBEE49114D}" srcOrd="10" destOrd="0" presId="urn:microsoft.com/office/officeart/2005/8/layout/radial6"/>
    <dgm:cxn modelId="{AA554BCA-E7D3-4AB9-B1C3-C1B1200F2152}" type="presParOf" srcId="{D91CF558-6EEC-4A3E-B795-D334CA4081D9}" destId="{61CEB785-DC49-4CFE-8FC2-89510DEE7FA2}" srcOrd="11" destOrd="0" presId="urn:microsoft.com/office/officeart/2005/8/layout/radial6"/>
    <dgm:cxn modelId="{08F70119-206F-4978-9D80-FF179950319A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500" b="1" dirty="0" smtClean="0"/>
            <a:t>SMN </a:t>
          </a:r>
        </a:p>
        <a:p>
          <a:r>
            <a:rPr lang="es-AR" sz="500" b="1" dirty="0" smtClean="0"/>
            <a:t>Seguros agropecuarios</a:t>
          </a:r>
          <a:endParaRPr lang="es-AR" sz="5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 sz="500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 sz="500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500" b="1" dirty="0" smtClean="0">
              <a:solidFill>
                <a:srgbClr val="C00000"/>
              </a:solidFill>
            </a:rPr>
            <a:t>Información meteorológica y climática</a:t>
          </a:r>
          <a:endParaRPr lang="es-AR" sz="5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 sz="500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 sz="500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 sz="500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 sz="500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 sz="500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 sz="500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 sz="500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 sz="500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7161" custScaleY="99636" custLinFactNeighborY="-335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44956" custScaleY="1501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43347" custScaleY="13217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265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51469" custScaleY="13809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2058A493-6E91-4164-B54A-E560FCD691C5}" type="presOf" srcId="{49A55460-D9F5-463C-9D0B-4F38F628BCAE}" destId="{48ED740E-F658-46BF-9C6F-E71AC56096FC}" srcOrd="0" destOrd="0" presId="urn:microsoft.com/office/officeart/2005/8/layout/radial6"/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8E5A3316-DFEE-4E21-9FFE-54EF36BE3372}" type="presOf" srcId="{1C77EFC0-0AA8-4964-A630-FA5E5005EB47}" destId="{824483F3-64E0-4476-9F2D-52A469BD161D}" srcOrd="0" destOrd="0" presId="urn:microsoft.com/office/officeart/2005/8/layout/radial6"/>
    <dgm:cxn modelId="{0AC9C718-7EB3-4315-94DB-BC2F2F7F6700}" type="presOf" srcId="{CF42463B-A5CA-4F9D-9886-4714393F8EAE}" destId="{101C4EE2-A9F0-47EE-8BD6-4F3A4C8AB829}" srcOrd="0" destOrd="0" presId="urn:microsoft.com/office/officeart/2005/8/layout/radial6"/>
    <dgm:cxn modelId="{8E282A54-EA4D-45D1-8842-24EA43D3FE47}" type="presOf" srcId="{66CF4915-9A54-4C79-B465-1E1220E04ECB}" destId="{D53FB38B-5D38-4103-AB87-ED7D128CBACE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B8E941E2-6FCA-4F8C-AB12-DC425CB5BA7A}" type="presOf" srcId="{70531351-42AB-4996-94E2-9146E2176B3A}" destId="{FC1CC873-4D4E-430F-A8B0-99CBEE49114D}" srcOrd="0" destOrd="0" presId="urn:microsoft.com/office/officeart/2005/8/layout/radial6"/>
    <dgm:cxn modelId="{5ACF6B07-6D35-4B56-8EA7-8CE4056AA127}" type="presOf" srcId="{83F606B5-D786-4A2A-A78D-AF4C08B2DC81}" destId="{D085D2D5-A0B6-4547-8C2F-FD9D7235D7AC}" srcOrd="0" destOrd="0" presId="urn:microsoft.com/office/officeart/2005/8/layout/radial6"/>
    <dgm:cxn modelId="{68E5393D-F8D0-4010-B0F5-D786D0FCAB9A}" type="presOf" srcId="{DDAFEA95-E360-4127-BB50-EBFCF2665B07}" destId="{50C31425-8B44-4273-B8C1-5198BF3F4506}" srcOrd="0" destOrd="0" presId="urn:microsoft.com/office/officeart/2005/8/layout/radial6"/>
    <dgm:cxn modelId="{B1A260DA-BA83-469B-9F27-10F4DC89B206}" type="presOf" srcId="{7FFE8EAB-66FA-4777-B047-22AD9429BDEC}" destId="{D91CF558-6EEC-4A3E-B795-D334CA4081D9}" srcOrd="0" destOrd="0" presId="urn:microsoft.com/office/officeart/2005/8/layout/radial6"/>
    <dgm:cxn modelId="{8E6A88C7-B464-4014-8F56-C6AA6B4E46BE}" type="presOf" srcId="{C6567969-BB27-4823-AB8F-C2E21AFB316F}" destId="{48BECE8E-2E2D-4CD5-9313-9D767CF69102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44EDEE9A-930C-44AC-BDCF-437279F6F7B8}" type="presOf" srcId="{E911A26D-E4CE-40D1-9367-E5B1EFEC6C8C}" destId="{50D3640C-F8A2-421F-A376-421F206B2113}" srcOrd="0" destOrd="0" presId="urn:microsoft.com/office/officeart/2005/8/layout/radial6"/>
    <dgm:cxn modelId="{5C920A3E-80E3-4EB4-8368-5AAF2FB6252E}" type="presParOf" srcId="{D91CF558-6EEC-4A3E-B795-D334CA4081D9}" destId="{48ED740E-F658-46BF-9C6F-E71AC56096FC}" srcOrd="0" destOrd="0" presId="urn:microsoft.com/office/officeart/2005/8/layout/radial6"/>
    <dgm:cxn modelId="{FD1D53DD-EDF9-4C1E-A031-0B426BE6C92B}" type="presParOf" srcId="{D91CF558-6EEC-4A3E-B795-D334CA4081D9}" destId="{D53FB38B-5D38-4103-AB87-ED7D128CBACE}" srcOrd="1" destOrd="0" presId="urn:microsoft.com/office/officeart/2005/8/layout/radial6"/>
    <dgm:cxn modelId="{F5CDB64C-ADC6-41E6-8FF6-40009CF81E82}" type="presParOf" srcId="{D91CF558-6EEC-4A3E-B795-D334CA4081D9}" destId="{69314933-E944-46C5-8E64-6EB6875A64FF}" srcOrd="2" destOrd="0" presId="urn:microsoft.com/office/officeart/2005/8/layout/radial6"/>
    <dgm:cxn modelId="{3EBD1FF7-998A-48F8-BCDE-E2099802669C}" type="presParOf" srcId="{D91CF558-6EEC-4A3E-B795-D334CA4081D9}" destId="{50D3640C-F8A2-421F-A376-421F206B2113}" srcOrd="3" destOrd="0" presId="urn:microsoft.com/office/officeart/2005/8/layout/radial6"/>
    <dgm:cxn modelId="{5AB0EDD5-2830-4727-9230-A3FD7C9A5B0C}" type="presParOf" srcId="{D91CF558-6EEC-4A3E-B795-D334CA4081D9}" destId="{48BECE8E-2E2D-4CD5-9313-9D767CF69102}" srcOrd="4" destOrd="0" presId="urn:microsoft.com/office/officeart/2005/8/layout/radial6"/>
    <dgm:cxn modelId="{5373D0E6-268D-4E64-BD94-AF7486AADC66}" type="presParOf" srcId="{D91CF558-6EEC-4A3E-B795-D334CA4081D9}" destId="{51ED1EF9-1C5E-4749-B14E-A825F08FB836}" srcOrd="5" destOrd="0" presId="urn:microsoft.com/office/officeart/2005/8/layout/radial6"/>
    <dgm:cxn modelId="{953CFC10-CA35-490D-ACD3-473538487C01}" type="presParOf" srcId="{D91CF558-6EEC-4A3E-B795-D334CA4081D9}" destId="{101C4EE2-A9F0-47EE-8BD6-4F3A4C8AB829}" srcOrd="6" destOrd="0" presId="urn:microsoft.com/office/officeart/2005/8/layout/radial6"/>
    <dgm:cxn modelId="{73A06189-35F2-4646-B625-8E23EA785F1D}" type="presParOf" srcId="{D91CF558-6EEC-4A3E-B795-D334CA4081D9}" destId="{D085D2D5-A0B6-4547-8C2F-FD9D7235D7AC}" srcOrd="7" destOrd="0" presId="urn:microsoft.com/office/officeart/2005/8/layout/radial6"/>
    <dgm:cxn modelId="{0C879407-B0B8-427F-B426-4C1858BE0E6F}" type="presParOf" srcId="{D91CF558-6EEC-4A3E-B795-D334CA4081D9}" destId="{D86F4BD3-D0D5-480F-876F-17169CCA03BD}" srcOrd="8" destOrd="0" presId="urn:microsoft.com/office/officeart/2005/8/layout/radial6"/>
    <dgm:cxn modelId="{A1007D9E-5BB9-4FFA-AA28-E5B5AE37354D}" type="presParOf" srcId="{D91CF558-6EEC-4A3E-B795-D334CA4081D9}" destId="{824483F3-64E0-4476-9F2D-52A469BD161D}" srcOrd="9" destOrd="0" presId="urn:microsoft.com/office/officeart/2005/8/layout/radial6"/>
    <dgm:cxn modelId="{B46C12C6-948B-4D9D-95DD-8CC732F435B3}" type="presParOf" srcId="{D91CF558-6EEC-4A3E-B795-D334CA4081D9}" destId="{FC1CC873-4D4E-430F-A8B0-99CBEE49114D}" srcOrd="10" destOrd="0" presId="urn:microsoft.com/office/officeart/2005/8/layout/radial6"/>
    <dgm:cxn modelId="{1B77FA0D-8016-4933-8A1C-3E2CB0E8A024}" type="presParOf" srcId="{D91CF558-6EEC-4A3E-B795-D334CA4081D9}" destId="{61CEB785-DC49-4CFE-8FC2-89510DEE7FA2}" srcOrd="11" destOrd="0" presId="urn:microsoft.com/office/officeart/2005/8/layout/radial6"/>
    <dgm:cxn modelId="{1DCF7406-7176-4363-B567-F3652F5334D6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500" b="1" dirty="0" smtClean="0"/>
            <a:t>SMN </a:t>
          </a:r>
        </a:p>
        <a:p>
          <a:r>
            <a:rPr lang="es-AR" sz="500" b="1" dirty="0" smtClean="0"/>
            <a:t>Seguros agropecuarios</a:t>
          </a:r>
          <a:endParaRPr lang="es-AR" sz="5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 sz="500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 sz="500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500" b="1" dirty="0" smtClean="0">
              <a:solidFill>
                <a:srgbClr val="C00000"/>
              </a:solidFill>
            </a:rPr>
            <a:t>Información meteorológica y climática</a:t>
          </a:r>
          <a:endParaRPr lang="es-AR" sz="5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 sz="500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 sz="500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 sz="500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 sz="500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 sz="500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 sz="500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 sz="500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 sz="500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7161" custScaleY="99636" custLinFactNeighborY="-335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44956" custScaleY="1501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43347" custScaleY="13217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265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51469" custScaleY="13809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557A77D7-CACF-47BD-BE71-0701A12E0713}" type="presOf" srcId="{66CF4915-9A54-4C79-B465-1E1220E04ECB}" destId="{D53FB38B-5D38-4103-AB87-ED7D128CBACE}" srcOrd="0" destOrd="0" presId="urn:microsoft.com/office/officeart/2005/8/layout/radial6"/>
    <dgm:cxn modelId="{D95A4158-3708-4D1C-AE6C-9EA5C96E7840}" type="presOf" srcId="{1C77EFC0-0AA8-4964-A630-FA5E5005EB47}" destId="{824483F3-64E0-4476-9F2D-52A469BD161D}" srcOrd="0" destOrd="0" presId="urn:microsoft.com/office/officeart/2005/8/layout/radial6"/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2A0030B0-5ED6-4548-A70D-403B8C6AB765}" type="presOf" srcId="{C6567969-BB27-4823-AB8F-C2E21AFB316F}" destId="{48BECE8E-2E2D-4CD5-9313-9D767CF69102}" srcOrd="0" destOrd="0" presId="urn:microsoft.com/office/officeart/2005/8/layout/radial6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1B25EFA6-1D51-49D3-BB35-CEC6112DC909}" type="presOf" srcId="{70531351-42AB-4996-94E2-9146E2176B3A}" destId="{FC1CC873-4D4E-430F-A8B0-99CBEE49114D}" srcOrd="0" destOrd="0" presId="urn:microsoft.com/office/officeart/2005/8/layout/radial6"/>
    <dgm:cxn modelId="{A61FE6D3-F72E-4C0C-9633-00054546E219}" type="presOf" srcId="{DDAFEA95-E360-4127-BB50-EBFCF2665B07}" destId="{50C31425-8B44-4273-B8C1-5198BF3F4506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24574913-032D-4FDA-95EF-F2F6B439FE64}" type="presOf" srcId="{E911A26D-E4CE-40D1-9367-E5B1EFEC6C8C}" destId="{50D3640C-F8A2-421F-A376-421F206B2113}" srcOrd="0" destOrd="0" presId="urn:microsoft.com/office/officeart/2005/8/layout/radial6"/>
    <dgm:cxn modelId="{DF9DCD2A-89D4-46A2-BE68-88A632D975AD}" type="presOf" srcId="{83F606B5-D786-4A2A-A78D-AF4C08B2DC81}" destId="{D085D2D5-A0B6-4547-8C2F-FD9D7235D7AC}" srcOrd="0" destOrd="0" presId="urn:microsoft.com/office/officeart/2005/8/layout/radial6"/>
    <dgm:cxn modelId="{579BC3EA-5E95-4320-95A4-C2BAD376F5B5}" type="presOf" srcId="{49A55460-D9F5-463C-9D0B-4F38F628BCAE}" destId="{48ED740E-F658-46BF-9C6F-E71AC56096FC}" srcOrd="0" destOrd="0" presId="urn:microsoft.com/office/officeart/2005/8/layout/radial6"/>
    <dgm:cxn modelId="{DDB21B6A-01AE-4F5F-BAFC-F5A6B99DF0A9}" type="presOf" srcId="{7FFE8EAB-66FA-4777-B047-22AD9429BDEC}" destId="{D91CF558-6EEC-4A3E-B795-D334CA4081D9}" srcOrd="0" destOrd="0" presId="urn:microsoft.com/office/officeart/2005/8/layout/radial6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B9C360EA-11B5-48DF-A822-5E4282C4F1C6}" type="presOf" srcId="{CF42463B-A5CA-4F9D-9886-4714393F8EAE}" destId="{101C4EE2-A9F0-47EE-8BD6-4F3A4C8AB829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13E95660-187B-436B-8421-93020F795E76}" type="presParOf" srcId="{D91CF558-6EEC-4A3E-B795-D334CA4081D9}" destId="{48ED740E-F658-46BF-9C6F-E71AC56096FC}" srcOrd="0" destOrd="0" presId="urn:microsoft.com/office/officeart/2005/8/layout/radial6"/>
    <dgm:cxn modelId="{6E62F88A-92F2-4F2A-963F-125E0D8878DB}" type="presParOf" srcId="{D91CF558-6EEC-4A3E-B795-D334CA4081D9}" destId="{D53FB38B-5D38-4103-AB87-ED7D128CBACE}" srcOrd="1" destOrd="0" presId="urn:microsoft.com/office/officeart/2005/8/layout/radial6"/>
    <dgm:cxn modelId="{B389621F-5422-413F-89C0-3E7761F51C04}" type="presParOf" srcId="{D91CF558-6EEC-4A3E-B795-D334CA4081D9}" destId="{69314933-E944-46C5-8E64-6EB6875A64FF}" srcOrd="2" destOrd="0" presId="urn:microsoft.com/office/officeart/2005/8/layout/radial6"/>
    <dgm:cxn modelId="{4B316DD6-39E8-4E00-9092-476E49E29C01}" type="presParOf" srcId="{D91CF558-6EEC-4A3E-B795-D334CA4081D9}" destId="{50D3640C-F8A2-421F-A376-421F206B2113}" srcOrd="3" destOrd="0" presId="urn:microsoft.com/office/officeart/2005/8/layout/radial6"/>
    <dgm:cxn modelId="{5ADCB1BD-DF46-4BE2-B6E0-C696C04889E4}" type="presParOf" srcId="{D91CF558-6EEC-4A3E-B795-D334CA4081D9}" destId="{48BECE8E-2E2D-4CD5-9313-9D767CF69102}" srcOrd="4" destOrd="0" presId="urn:microsoft.com/office/officeart/2005/8/layout/radial6"/>
    <dgm:cxn modelId="{9DCEB17D-FF08-4418-9783-679F10359117}" type="presParOf" srcId="{D91CF558-6EEC-4A3E-B795-D334CA4081D9}" destId="{51ED1EF9-1C5E-4749-B14E-A825F08FB836}" srcOrd="5" destOrd="0" presId="urn:microsoft.com/office/officeart/2005/8/layout/radial6"/>
    <dgm:cxn modelId="{66709FCC-608C-43EB-B9C4-5ABBE6C2B0A5}" type="presParOf" srcId="{D91CF558-6EEC-4A3E-B795-D334CA4081D9}" destId="{101C4EE2-A9F0-47EE-8BD6-4F3A4C8AB829}" srcOrd="6" destOrd="0" presId="urn:microsoft.com/office/officeart/2005/8/layout/radial6"/>
    <dgm:cxn modelId="{362F6B22-57EA-429A-9CB9-64E8F360A7DB}" type="presParOf" srcId="{D91CF558-6EEC-4A3E-B795-D334CA4081D9}" destId="{D085D2D5-A0B6-4547-8C2F-FD9D7235D7AC}" srcOrd="7" destOrd="0" presId="urn:microsoft.com/office/officeart/2005/8/layout/radial6"/>
    <dgm:cxn modelId="{DF5B86A8-5F2C-4C1E-B5C3-463F0ED30D87}" type="presParOf" srcId="{D91CF558-6EEC-4A3E-B795-D334CA4081D9}" destId="{D86F4BD3-D0D5-480F-876F-17169CCA03BD}" srcOrd="8" destOrd="0" presId="urn:microsoft.com/office/officeart/2005/8/layout/radial6"/>
    <dgm:cxn modelId="{B13972AB-4C38-4342-B6F3-DD5E30C80485}" type="presParOf" srcId="{D91CF558-6EEC-4A3E-B795-D334CA4081D9}" destId="{824483F3-64E0-4476-9F2D-52A469BD161D}" srcOrd="9" destOrd="0" presId="urn:microsoft.com/office/officeart/2005/8/layout/radial6"/>
    <dgm:cxn modelId="{4259A7DE-8847-473E-974D-7385BF13E7FD}" type="presParOf" srcId="{D91CF558-6EEC-4A3E-B795-D334CA4081D9}" destId="{FC1CC873-4D4E-430F-A8B0-99CBEE49114D}" srcOrd="10" destOrd="0" presId="urn:microsoft.com/office/officeart/2005/8/layout/radial6"/>
    <dgm:cxn modelId="{8472DAED-1A84-4EF3-901B-B89BF91D5FF0}" type="presParOf" srcId="{D91CF558-6EEC-4A3E-B795-D334CA4081D9}" destId="{61CEB785-DC49-4CFE-8FC2-89510DEE7FA2}" srcOrd="11" destOrd="0" presId="urn:microsoft.com/office/officeart/2005/8/layout/radial6"/>
    <dgm:cxn modelId="{BCF8509F-53D2-4307-AF0D-F76150C9F9DB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500" b="1" dirty="0" smtClean="0"/>
            <a:t>SMN </a:t>
          </a:r>
        </a:p>
        <a:p>
          <a:r>
            <a:rPr lang="es-AR" sz="500" b="1" dirty="0" smtClean="0"/>
            <a:t>Seguros agropecuarios</a:t>
          </a:r>
          <a:endParaRPr lang="es-AR" sz="5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 sz="500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 sz="500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500" b="1" dirty="0" smtClean="0">
              <a:solidFill>
                <a:srgbClr val="C00000"/>
              </a:solidFill>
            </a:rPr>
            <a:t>Información meteorológica y climática</a:t>
          </a:r>
          <a:endParaRPr lang="es-AR" sz="5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 sz="500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 sz="500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 sz="500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 sz="500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 sz="500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 sz="500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 sz="500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 sz="500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7161" custScaleY="99636" custLinFactNeighborY="-335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44956" custScaleY="1501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43347" custScaleY="13217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265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51469" custScaleY="13809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615B30A8-46D4-41B2-8A33-E04F909030DC}" type="presOf" srcId="{83F606B5-D786-4A2A-A78D-AF4C08B2DC81}" destId="{D085D2D5-A0B6-4547-8C2F-FD9D7235D7AC}" srcOrd="0" destOrd="0" presId="urn:microsoft.com/office/officeart/2005/8/layout/radial6"/>
    <dgm:cxn modelId="{0EAA927A-86F9-4C8F-A8BE-3D939EC540F4}" type="presOf" srcId="{C6567969-BB27-4823-AB8F-C2E21AFB316F}" destId="{48BECE8E-2E2D-4CD5-9313-9D767CF69102}" srcOrd="0" destOrd="0" presId="urn:microsoft.com/office/officeart/2005/8/layout/radial6"/>
    <dgm:cxn modelId="{405A2CFC-FF1F-4D16-8F7D-2A92A9E8461A}" type="presOf" srcId="{E911A26D-E4CE-40D1-9367-E5B1EFEC6C8C}" destId="{50D3640C-F8A2-421F-A376-421F206B2113}" srcOrd="0" destOrd="0" presId="urn:microsoft.com/office/officeart/2005/8/layout/radial6"/>
    <dgm:cxn modelId="{D11C1446-30ED-4BE2-B421-5F9673F67610}" type="presOf" srcId="{DDAFEA95-E360-4127-BB50-EBFCF2665B07}" destId="{50C31425-8B44-4273-B8C1-5198BF3F4506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26BB11DB-A8FC-440C-9BE1-13920087E3C6}" type="presOf" srcId="{CF42463B-A5CA-4F9D-9886-4714393F8EAE}" destId="{101C4EE2-A9F0-47EE-8BD6-4F3A4C8AB829}" srcOrd="0" destOrd="0" presId="urn:microsoft.com/office/officeart/2005/8/layout/radial6"/>
    <dgm:cxn modelId="{97BD2F65-7503-4A7F-A58C-143FD01A741E}" type="presOf" srcId="{1C77EFC0-0AA8-4964-A630-FA5E5005EB47}" destId="{824483F3-64E0-4476-9F2D-52A469BD161D}" srcOrd="0" destOrd="0" presId="urn:microsoft.com/office/officeart/2005/8/layout/radial6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E4CDD14E-6C0F-4EC7-B63E-2810E27D8FEB}" type="presOf" srcId="{49A55460-D9F5-463C-9D0B-4F38F628BCAE}" destId="{48ED740E-F658-46BF-9C6F-E71AC56096FC}" srcOrd="0" destOrd="0" presId="urn:microsoft.com/office/officeart/2005/8/layout/radial6"/>
    <dgm:cxn modelId="{9E709E85-9562-4BBB-B071-2DF3DB2304D2}" type="presOf" srcId="{7FFE8EAB-66FA-4777-B047-22AD9429BDEC}" destId="{D91CF558-6EEC-4A3E-B795-D334CA4081D9}" srcOrd="0" destOrd="0" presId="urn:microsoft.com/office/officeart/2005/8/layout/radial6"/>
    <dgm:cxn modelId="{C3A45420-33C6-49F2-B29F-8EA337EB3608}" type="presOf" srcId="{70531351-42AB-4996-94E2-9146E2176B3A}" destId="{FC1CC873-4D4E-430F-A8B0-99CBEE49114D}" srcOrd="0" destOrd="0" presId="urn:microsoft.com/office/officeart/2005/8/layout/radial6"/>
    <dgm:cxn modelId="{17ECA6D2-09EB-4EAE-9DD1-6046FECAFB88}" type="presOf" srcId="{66CF4915-9A54-4C79-B465-1E1220E04ECB}" destId="{D53FB38B-5D38-4103-AB87-ED7D128CBACE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A84DE00D-7BFB-40D5-BA5B-09197F655C09}" type="presParOf" srcId="{D91CF558-6EEC-4A3E-B795-D334CA4081D9}" destId="{48ED740E-F658-46BF-9C6F-E71AC56096FC}" srcOrd="0" destOrd="0" presId="urn:microsoft.com/office/officeart/2005/8/layout/radial6"/>
    <dgm:cxn modelId="{237B02E8-27BF-45EE-BE20-732604629000}" type="presParOf" srcId="{D91CF558-6EEC-4A3E-B795-D334CA4081D9}" destId="{D53FB38B-5D38-4103-AB87-ED7D128CBACE}" srcOrd="1" destOrd="0" presId="urn:microsoft.com/office/officeart/2005/8/layout/radial6"/>
    <dgm:cxn modelId="{E63A123F-7F57-4C11-8F96-A1B3ED9A1BC2}" type="presParOf" srcId="{D91CF558-6EEC-4A3E-B795-D334CA4081D9}" destId="{69314933-E944-46C5-8E64-6EB6875A64FF}" srcOrd="2" destOrd="0" presId="urn:microsoft.com/office/officeart/2005/8/layout/radial6"/>
    <dgm:cxn modelId="{587F665F-A99A-4455-9976-8FBAE57FB5AC}" type="presParOf" srcId="{D91CF558-6EEC-4A3E-B795-D334CA4081D9}" destId="{50D3640C-F8A2-421F-A376-421F206B2113}" srcOrd="3" destOrd="0" presId="urn:microsoft.com/office/officeart/2005/8/layout/radial6"/>
    <dgm:cxn modelId="{922CB7AE-9735-4DA5-BC45-866036A78BED}" type="presParOf" srcId="{D91CF558-6EEC-4A3E-B795-D334CA4081D9}" destId="{48BECE8E-2E2D-4CD5-9313-9D767CF69102}" srcOrd="4" destOrd="0" presId="urn:microsoft.com/office/officeart/2005/8/layout/radial6"/>
    <dgm:cxn modelId="{B22672A3-6A1C-433E-83EC-1B6259A38700}" type="presParOf" srcId="{D91CF558-6EEC-4A3E-B795-D334CA4081D9}" destId="{51ED1EF9-1C5E-4749-B14E-A825F08FB836}" srcOrd="5" destOrd="0" presId="urn:microsoft.com/office/officeart/2005/8/layout/radial6"/>
    <dgm:cxn modelId="{527F0436-7F3C-4C5E-B4E5-38E0D598A817}" type="presParOf" srcId="{D91CF558-6EEC-4A3E-B795-D334CA4081D9}" destId="{101C4EE2-A9F0-47EE-8BD6-4F3A4C8AB829}" srcOrd="6" destOrd="0" presId="urn:microsoft.com/office/officeart/2005/8/layout/radial6"/>
    <dgm:cxn modelId="{33F8467D-0D76-4273-A8D7-47F5DAB4C9AA}" type="presParOf" srcId="{D91CF558-6EEC-4A3E-B795-D334CA4081D9}" destId="{D085D2D5-A0B6-4547-8C2F-FD9D7235D7AC}" srcOrd="7" destOrd="0" presId="urn:microsoft.com/office/officeart/2005/8/layout/radial6"/>
    <dgm:cxn modelId="{1DEF3C6E-794C-44D2-8434-749FCA7E38C7}" type="presParOf" srcId="{D91CF558-6EEC-4A3E-B795-D334CA4081D9}" destId="{D86F4BD3-D0D5-480F-876F-17169CCA03BD}" srcOrd="8" destOrd="0" presId="urn:microsoft.com/office/officeart/2005/8/layout/radial6"/>
    <dgm:cxn modelId="{56363290-7CC0-4FB5-BCD3-BBC79CC43E82}" type="presParOf" srcId="{D91CF558-6EEC-4A3E-B795-D334CA4081D9}" destId="{824483F3-64E0-4476-9F2D-52A469BD161D}" srcOrd="9" destOrd="0" presId="urn:microsoft.com/office/officeart/2005/8/layout/radial6"/>
    <dgm:cxn modelId="{4C24A391-5D60-4C64-B59F-9AA8BB73FF5A}" type="presParOf" srcId="{D91CF558-6EEC-4A3E-B795-D334CA4081D9}" destId="{FC1CC873-4D4E-430F-A8B0-99CBEE49114D}" srcOrd="10" destOrd="0" presId="urn:microsoft.com/office/officeart/2005/8/layout/radial6"/>
    <dgm:cxn modelId="{C5007F23-8B05-4BA1-8B0F-52F2E5562135}" type="presParOf" srcId="{D91CF558-6EEC-4A3E-B795-D334CA4081D9}" destId="{61CEB785-DC49-4CFE-8FC2-89510DEE7FA2}" srcOrd="11" destOrd="0" presId="urn:microsoft.com/office/officeart/2005/8/layout/radial6"/>
    <dgm:cxn modelId="{717462D8-C735-44DD-A2D9-3F4ED233D11D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500" b="1" dirty="0" smtClean="0"/>
            <a:t>SMN </a:t>
          </a:r>
        </a:p>
        <a:p>
          <a:r>
            <a:rPr lang="es-AR" sz="500" b="1" dirty="0" smtClean="0"/>
            <a:t>Seguros agropecuarios</a:t>
          </a:r>
          <a:endParaRPr lang="es-AR" sz="5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 sz="500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 sz="500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500" b="1" dirty="0" smtClean="0">
              <a:solidFill>
                <a:srgbClr val="C00000"/>
              </a:solidFill>
            </a:rPr>
            <a:t>Información meteorológica y climática</a:t>
          </a:r>
          <a:endParaRPr lang="es-AR" sz="5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 sz="500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 sz="500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 sz="500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 sz="500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 sz="500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 sz="500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 sz="500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 sz="500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7161" custScaleY="99636" custLinFactNeighborY="-335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44956" custScaleY="1501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43347" custScaleY="13217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265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51469" custScaleY="13809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D8BD5FD9-E0B1-48E2-83CC-A21A9A6D2667}" type="presOf" srcId="{70531351-42AB-4996-94E2-9146E2176B3A}" destId="{FC1CC873-4D4E-430F-A8B0-99CBEE49114D}" srcOrd="0" destOrd="0" presId="urn:microsoft.com/office/officeart/2005/8/layout/radial6"/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7C7837C2-E838-472A-A8DD-336952B1BA0D}" type="presOf" srcId="{1C77EFC0-0AA8-4964-A630-FA5E5005EB47}" destId="{824483F3-64E0-4476-9F2D-52A469BD161D}" srcOrd="0" destOrd="0" presId="urn:microsoft.com/office/officeart/2005/8/layout/radial6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2E72C560-E11D-4CA9-9CE4-67DC11A5F1DA}" type="presOf" srcId="{66CF4915-9A54-4C79-B465-1E1220E04ECB}" destId="{D53FB38B-5D38-4103-AB87-ED7D128CBACE}" srcOrd="0" destOrd="0" presId="urn:microsoft.com/office/officeart/2005/8/layout/radial6"/>
    <dgm:cxn modelId="{2C452118-366E-4243-83F1-200B5864AAFB}" type="presOf" srcId="{49A55460-D9F5-463C-9D0B-4F38F628BCAE}" destId="{48ED740E-F658-46BF-9C6F-E71AC56096FC}" srcOrd="0" destOrd="0" presId="urn:microsoft.com/office/officeart/2005/8/layout/radial6"/>
    <dgm:cxn modelId="{DE52DB62-6111-4A54-84EB-F15509F2D361}" type="presOf" srcId="{E911A26D-E4CE-40D1-9367-E5B1EFEC6C8C}" destId="{50D3640C-F8A2-421F-A376-421F206B2113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D4EC8FF0-2EAE-4AC7-9CB7-7C59CE4DD28E}" type="presOf" srcId="{DDAFEA95-E360-4127-BB50-EBFCF2665B07}" destId="{50C31425-8B44-4273-B8C1-5198BF3F4506}" srcOrd="0" destOrd="0" presId="urn:microsoft.com/office/officeart/2005/8/layout/radial6"/>
    <dgm:cxn modelId="{15D2BB16-7CBE-4495-8F59-87B767087F94}" type="presOf" srcId="{7FFE8EAB-66FA-4777-B047-22AD9429BDEC}" destId="{D91CF558-6EEC-4A3E-B795-D334CA4081D9}" srcOrd="0" destOrd="0" presId="urn:microsoft.com/office/officeart/2005/8/layout/radial6"/>
    <dgm:cxn modelId="{671B0592-B01E-49EE-BD59-11378711E11E}" type="presOf" srcId="{CF42463B-A5CA-4F9D-9886-4714393F8EAE}" destId="{101C4EE2-A9F0-47EE-8BD6-4F3A4C8AB829}" srcOrd="0" destOrd="0" presId="urn:microsoft.com/office/officeart/2005/8/layout/radial6"/>
    <dgm:cxn modelId="{88B966EC-19CD-49E7-BAE6-68D1B7344707}" type="presOf" srcId="{83F606B5-D786-4A2A-A78D-AF4C08B2DC81}" destId="{D085D2D5-A0B6-4547-8C2F-FD9D7235D7AC}" srcOrd="0" destOrd="0" presId="urn:microsoft.com/office/officeart/2005/8/layout/radial6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F308E3D2-E85E-4C47-BE15-3792D4B79794}" type="presOf" srcId="{C6567969-BB27-4823-AB8F-C2E21AFB316F}" destId="{48BECE8E-2E2D-4CD5-9313-9D767CF69102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B0E5FFF2-E746-40D3-B8DA-FC22FEBA7CC4}" type="presParOf" srcId="{D91CF558-6EEC-4A3E-B795-D334CA4081D9}" destId="{48ED740E-F658-46BF-9C6F-E71AC56096FC}" srcOrd="0" destOrd="0" presId="urn:microsoft.com/office/officeart/2005/8/layout/radial6"/>
    <dgm:cxn modelId="{DDAF3F85-5412-48C1-B218-0B3E46217D68}" type="presParOf" srcId="{D91CF558-6EEC-4A3E-B795-D334CA4081D9}" destId="{D53FB38B-5D38-4103-AB87-ED7D128CBACE}" srcOrd="1" destOrd="0" presId="urn:microsoft.com/office/officeart/2005/8/layout/radial6"/>
    <dgm:cxn modelId="{89177FCF-518D-4EAF-8869-9C68D3FFFF28}" type="presParOf" srcId="{D91CF558-6EEC-4A3E-B795-D334CA4081D9}" destId="{69314933-E944-46C5-8E64-6EB6875A64FF}" srcOrd="2" destOrd="0" presId="urn:microsoft.com/office/officeart/2005/8/layout/radial6"/>
    <dgm:cxn modelId="{3DAAA84F-79D6-42B6-8729-811BC3E0D82A}" type="presParOf" srcId="{D91CF558-6EEC-4A3E-B795-D334CA4081D9}" destId="{50D3640C-F8A2-421F-A376-421F206B2113}" srcOrd="3" destOrd="0" presId="urn:microsoft.com/office/officeart/2005/8/layout/radial6"/>
    <dgm:cxn modelId="{C1A06801-D530-4CAD-93AC-07F45C69022B}" type="presParOf" srcId="{D91CF558-6EEC-4A3E-B795-D334CA4081D9}" destId="{48BECE8E-2E2D-4CD5-9313-9D767CF69102}" srcOrd="4" destOrd="0" presId="urn:microsoft.com/office/officeart/2005/8/layout/radial6"/>
    <dgm:cxn modelId="{854D3A2A-2F4A-4B20-9AEB-D4145F8A3E0E}" type="presParOf" srcId="{D91CF558-6EEC-4A3E-B795-D334CA4081D9}" destId="{51ED1EF9-1C5E-4749-B14E-A825F08FB836}" srcOrd="5" destOrd="0" presId="urn:microsoft.com/office/officeart/2005/8/layout/radial6"/>
    <dgm:cxn modelId="{2A6ED448-6AF8-4A4E-B5B5-318D9CEBEAE4}" type="presParOf" srcId="{D91CF558-6EEC-4A3E-B795-D334CA4081D9}" destId="{101C4EE2-A9F0-47EE-8BD6-4F3A4C8AB829}" srcOrd="6" destOrd="0" presId="urn:microsoft.com/office/officeart/2005/8/layout/radial6"/>
    <dgm:cxn modelId="{7CA7D17B-6C5E-4F1F-A20C-44ABE7050F72}" type="presParOf" srcId="{D91CF558-6EEC-4A3E-B795-D334CA4081D9}" destId="{D085D2D5-A0B6-4547-8C2F-FD9D7235D7AC}" srcOrd="7" destOrd="0" presId="urn:microsoft.com/office/officeart/2005/8/layout/radial6"/>
    <dgm:cxn modelId="{EBE4D452-B2BB-4ED6-9860-18A79B0B029D}" type="presParOf" srcId="{D91CF558-6EEC-4A3E-B795-D334CA4081D9}" destId="{D86F4BD3-D0D5-480F-876F-17169CCA03BD}" srcOrd="8" destOrd="0" presId="urn:microsoft.com/office/officeart/2005/8/layout/radial6"/>
    <dgm:cxn modelId="{213ABE1B-60CF-4461-9467-9F416DAD7223}" type="presParOf" srcId="{D91CF558-6EEC-4A3E-B795-D334CA4081D9}" destId="{824483F3-64E0-4476-9F2D-52A469BD161D}" srcOrd="9" destOrd="0" presId="urn:microsoft.com/office/officeart/2005/8/layout/radial6"/>
    <dgm:cxn modelId="{BD049980-4533-44F7-9309-9A0E1A0CA16E}" type="presParOf" srcId="{D91CF558-6EEC-4A3E-B795-D334CA4081D9}" destId="{FC1CC873-4D4E-430F-A8B0-99CBEE49114D}" srcOrd="10" destOrd="0" presId="urn:microsoft.com/office/officeart/2005/8/layout/radial6"/>
    <dgm:cxn modelId="{7F9DB0BB-9FB1-4A60-8FF4-C5A84005A4B2}" type="presParOf" srcId="{D91CF558-6EEC-4A3E-B795-D334CA4081D9}" destId="{61CEB785-DC49-4CFE-8FC2-89510DEE7FA2}" srcOrd="11" destOrd="0" presId="urn:microsoft.com/office/officeart/2005/8/layout/radial6"/>
    <dgm:cxn modelId="{4127A9B2-5BB0-4562-8C31-6E9F924AD982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FE8EAB-66FA-4777-B047-22AD9429BDEC}" type="doc">
      <dgm:prSet loTypeId="urn:microsoft.com/office/officeart/2005/8/layout/radial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AR"/>
        </a:p>
      </dgm:t>
    </dgm:pt>
    <dgm:pt modelId="{49A55460-D9F5-463C-9D0B-4F38F628BCAE}">
      <dgm:prSet phldrT="[Texto]" custT="1"/>
      <dgm:spPr/>
      <dgm:t>
        <a:bodyPr/>
        <a:lstStyle/>
        <a:p>
          <a:r>
            <a:rPr lang="es-AR" sz="500" b="1" dirty="0" smtClean="0"/>
            <a:t>SMN </a:t>
          </a:r>
        </a:p>
        <a:p>
          <a:r>
            <a:rPr lang="es-AR" sz="500" b="1" dirty="0" smtClean="0"/>
            <a:t>Seguros agropecuarios</a:t>
          </a:r>
          <a:endParaRPr lang="es-AR" sz="500" b="1" dirty="0"/>
        </a:p>
      </dgm:t>
    </dgm:pt>
    <dgm:pt modelId="{85C30618-B391-449F-ACEA-2AAF9304BA9D}" type="parTrans" cxnId="{20249A13-AA78-4C6C-8DFE-B25B6302DD76}">
      <dgm:prSet/>
      <dgm:spPr/>
      <dgm:t>
        <a:bodyPr/>
        <a:lstStyle/>
        <a:p>
          <a:endParaRPr lang="es-AR" sz="500"/>
        </a:p>
      </dgm:t>
    </dgm:pt>
    <dgm:pt modelId="{552B969B-54EC-44C0-AFF4-7C2BBA1AA4A4}" type="sibTrans" cxnId="{20249A13-AA78-4C6C-8DFE-B25B6302DD76}">
      <dgm:prSet/>
      <dgm:spPr/>
      <dgm:t>
        <a:bodyPr/>
        <a:lstStyle/>
        <a:p>
          <a:endParaRPr lang="es-AR" sz="500"/>
        </a:p>
      </dgm:t>
    </dgm:pt>
    <dgm:pt modelId="{66CF4915-9A54-4C79-B465-1E1220E04ECB}">
      <dgm:prSet phldrT="[Texto]" custT="1"/>
      <dgm:spPr/>
      <dgm:t>
        <a:bodyPr/>
        <a:lstStyle/>
        <a:p>
          <a:r>
            <a:rPr lang="es-AR" sz="500" b="1" dirty="0" smtClean="0">
              <a:solidFill>
                <a:srgbClr val="C00000"/>
              </a:solidFill>
            </a:rPr>
            <a:t>Información meteorológica y climática</a:t>
          </a:r>
          <a:endParaRPr lang="es-AR" sz="500" b="1" dirty="0">
            <a:solidFill>
              <a:srgbClr val="C00000"/>
            </a:solidFill>
          </a:endParaRPr>
        </a:p>
      </dgm:t>
    </dgm:pt>
    <dgm:pt modelId="{36CBD9A2-6C8F-4039-9217-20631F765123}" type="parTrans" cxnId="{8CB1D314-25CA-4B5D-9A55-88EBC7A02CDA}">
      <dgm:prSet/>
      <dgm:spPr/>
      <dgm:t>
        <a:bodyPr/>
        <a:lstStyle/>
        <a:p>
          <a:endParaRPr lang="es-AR" sz="500"/>
        </a:p>
      </dgm:t>
    </dgm:pt>
    <dgm:pt modelId="{E911A26D-E4CE-40D1-9367-E5B1EFEC6C8C}" type="sibTrans" cxnId="{8CB1D314-25CA-4B5D-9A55-88EBC7A02CDA}">
      <dgm:prSet/>
      <dgm:spPr/>
      <dgm:t>
        <a:bodyPr/>
        <a:lstStyle/>
        <a:p>
          <a:endParaRPr lang="es-AR" sz="500"/>
        </a:p>
      </dgm:t>
    </dgm:pt>
    <dgm:pt modelId="{C6567969-BB27-4823-AB8F-C2E21AFB316F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710766FF-DFF2-49F4-9D8D-4C80D26351A1}" type="parTrans" cxnId="{1DE07AC9-3454-41B5-8F58-814C2146A39C}">
      <dgm:prSet/>
      <dgm:spPr/>
      <dgm:t>
        <a:bodyPr/>
        <a:lstStyle/>
        <a:p>
          <a:endParaRPr lang="es-AR" sz="500"/>
        </a:p>
      </dgm:t>
    </dgm:pt>
    <dgm:pt modelId="{CF42463B-A5CA-4F9D-9886-4714393F8EAE}" type="sibTrans" cxnId="{1DE07AC9-3454-41B5-8F58-814C2146A39C}">
      <dgm:prSet/>
      <dgm:spPr/>
      <dgm:t>
        <a:bodyPr/>
        <a:lstStyle/>
        <a:p>
          <a:endParaRPr lang="es-AR" sz="500"/>
        </a:p>
      </dgm:t>
    </dgm:pt>
    <dgm:pt modelId="{83F606B5-D786-4A2A-A78D-AF4C08B2DC81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r>
            <a:rPr lang="es-AR" sz="500" b="1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dirty="0">
            <a:solidFill>
              <a:schemeClr val="bg2">
                <a:lumMod val="25000"/>
              </a:schemeClr>
            </a:solidFill>
          </a:endParaRPr>
        </a:p>
      </dgm:t>
    </dgm:pt>
    <dgm:pt modelId="{D587D9D6-2093-4109-88E3-930DEC539295}" type="parTrans" cxnId="{E5724A90-4D42-471B-9E8A-4BA7FB119B66}">
      <dgm:prSet/>
      <dgm:spPr/>
      <dgm:t>
        <a:bodyPr/>
        <a:lstStyle/>
        <a:p>
          <a:endParaRPr lang="es-AR" sz="500"/>
        </a:p>
      </dgm:t>
    </dgm:pt>
    <dgm:pt modelId="{1C77EFC0-0AA8-4964-A630-FA5E5005EB47}" type="sibTrans" cxnId="{E5724A90-4D42-471B-9E8A-4BA7FB119B66}">
      <dgm:prSet/>
      <dgm:spPr/>
      <dgm:t>
        <a:bodyPr/>
        <a:lstStyle/>
        <a:p>
          <a:endParaRPr lang="es-AR" sz="500"/>
        </a:p>
      </dgm:t>
    </dgm:pt>
    <dgm:pt modelId="{70531351-42AB-4996-94E2-9146E2176B3A}">
      <dgm:prSet phldrT="[Texto]" custT="1"/>
      <dgm:spPr/>
      <dgm:t>
        <a:bodyPr/>
        <a:lstStyle/>
        <a:p>
          <a:r>
            <a:rPr lang="es-AR" sz="500" b="1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dirty="0">
            <a:solidFill>
              <a:schemeClr val="accent1">
                <a:lumMod val="75000"/>
              </a:schemeClr>
            </a:solidFill>
          </a:endParaRPr>
        </a:p>
      </dgm:t>
    </dgm:pt>
    <dgm:pt modelId="{14328C05-F96D-4BD9-9D6F-7E531E7DC092}" type="parTrans" cxnId="{413B4A04-07B2-482D-9EE4-0390D7E9CC77}">
      <dgm:prSet/>
      <dgm:spPr/>
      <dgm:t>
        <a:bodyPr/>
        <a:lstStyle/>
        <a:p>
          <a:endParaRPr lang="es-AR" sz="500"/>
        </a:p>
      </dgm:t>
    </dgm:pt>
    <dgm:pt modelId="{DDAFEA95-E360-4127-BB50-EBFCF2665B07}" type="sibTrans" cxnId="{413B4A04-07B2-482D-9EE4-0390D7E9CC77}">
      <dgm:prSet/>
      <dgm:spPr/>
      <dgm:t>
        <a:bodyPr/>
        <a:lstStyle/>
        <a:p>
          <a:endParaRPr lang="es-AR" sz="500"/>
        </a:p>
      </dgm:t>
    </dgm:pt>
    <dgm:pt modelId="{D91CF558-6EEC-4A3E-B795-D334CA4081D9}" type="pres">
      <dgm:prSet presAssocID="{7FFE8EAB-66FA-4777-B047-22AD9429BD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48ED740E-F658-46BF-9C6F-E71AC56096FC}" type="pres">
      <dgm:prSet presAssocID="{49A55460-D9F5-463C-9D0B-4F38F628BCAE}" presName="centerShape" presStyleLbl="node0" presStyleIdx="0" presStyleCnt="1" custScaleX="107161" custScaleY="99636" custLinFactNeighborY="-335"/>
      <dgm:spPr/>
      <dgm:t>
        <a:bodyPr/>
        <a:lstStyle/>
        <a:p>
          <a:endParaRPr lang="es-AR"/>
        </a:p>
      </dgm:t>
    </dgm:pt>
    <dgm:pt modelId="{D53FB38B-5D38-4103-AB87-ED7D128CBACE}" type="pres">
      <dgm:prSet presAssocID="{66CF4915-9A54-4C79-B465-1E1220E04ECB}" presName="node" presStyleLbl="node1" presStyleIdx="0" presStyleCnt="4" custScaleX="144956" custScaleY="1501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9314933-E944-46C5-8E64-6EB6875A64FF}" type="pres">
      <dgm:prSet presAssocID="{66CF4915-9A54-4C79-B465-1E1220E04ECB}" presName="dummy" presStyleCnt="0"/>
      <dgm:spPr/>
    </dgm:pt>
    <dgm:pt modelId="{50D3640C-F8A2-421F-A376-421F206B2113}" type="pres">
      <dgm:prSet presAssocID="{E911A26D-E4CE-40D1-9367-E5B1EFEC6C8C}" presName="sibTrans" presStyleLbl="sibTrans2D1" presStyleIdx="0" presStyleCnt="4"/>
      <dgm:spPr/>
      <dgm:t>
        <a:bodyPr/>
        <a:lstStyle/>
        <a:p>
          <a:endParaRPr lang="es-AR"/>
        </a:p>
      </dgm:t>
    </dgm:pt>
    <dgm:pt modelId="{48BECE8E-2E2D-4CD5-9313-9D767CF69102}" type="pres">
      <dgm:prSet presAssocID="{C6567969-BB27-4823-AB8F-C2E21AFB316F}" presName="node" presStyleLbl="node1" presStyleIdx="1" presStyleCnt="4" custScaleX="143347" custScaleY="13217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51ED1EF9-1C5E-4749-B14E-A825F08FB836}" type="pres">
      <dgm:prSet presAssocID="{C6567969-BB27-4823-AB8F-C2E21AFB316F}" presName="dummy" presStyleCnt="0"/>
      <dgm:spPr/>
    </dgm:pt>
    <dgm:pt modelId="{101C4EE2-A9F0-47EE-8BD6-4F3A4C8AB829}" type="pres">
      <dgm:prSet presAssocID="{CF42463B-A5CA-4F9D-9886-4714393F8EAE}" presName="sibTrans" presStyleLbl="sibTrans2D1" presStyleIdx="1" presStyleCnt="4"/>
      <dgm:spPr/>
      <dgm:t>
        <a:bodyPr/>
        <a:lstStyle/>
        <a:p>
          <a:endParaRPr lang="es-AR"/>
        </a:p>
      </dgm:t>
    </dgm:pt>
    <dgm:pt modelId="{D085D2D5-A0B6-4547-8C2F-FD9D7235D7AC}" type="pres">
      <dgm:prSet presAssocID="{83F606B5-D786-4A2A-A78D-AF4C08B2DC81}" presName="node" presStyleLbl="node1" presStyleIdx="2" presStyleCnt="4" custScaleX="165277" custScaleY="1265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D86F4BD3-D0D5-480F-876F-17169CCA03BD}" type="pres">
      <dgm:prSet presAssocID="{83F606B5-D786-4A2A-A78D-AF4C08B2DC81}" presName="dummy" presStyleCnt="0"/>
      <dgm:spPr/>
    </dgm:pt>
    <dgm:pt modelId="{824483F3-64E0-4476-9F2D-52A469BD161D}" type="pres">
      <dgm:prSet presAssocID="{1C77EFC0-0AA8-4964-A630-FA5E5005EB47}" presName="sibTrans" presStyleLbl="sibTrans2D1" presStyleIdx="2" presStyleCnt="4"/>
      <dgm:spPr/>
      <dgm:t>
        <a:bodyPr/>
        <a:lstStyle/>
        <a:p>
          <a:endParaRPr lang="es-AR"/>
        </a:p>
      </dgm:t>
    </dgm:pt>
    <dgm:pt modelId="{FC1CC873-4D4E-430F-A8B0-99CBEE49114D}" type="pres">
      <dgm:prSet presAssocID="{70531351-42AB-4996-94E2-9146E2176B3A}" presName="node" presStyleLbl="node1" presStyleIdx="3" presStyleCnt="4" custScaleX="151469" custScaleY="13809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1CEB785-DC49-4CFE-8FC2-89510DEE7FA2}" type="pres">
      <dgm:prSet presAssocID="{70531351-42AB-4996-94E2-9146E2176B3A}" presName="dummy" presStyleCnt="0"/>
      <dgm:spPr/>
    </dgm:pt>
    <dgm:pt modelId="{50C31425-8B44-4273-B8C1-5198BF3F4506}" type="pres">
      <dgm:prSet presAssocID="{DDAFEA95-E360-4127-BB50-EBFCF2665B07}" presName="sibTrans" presStyleLbl="sibTrans2D1" presStyleIdx="3" presStyleCnt="4"/>
      <dgm:spPr/>
      <dgm:t>
        <a:bodyPr/>
        <a:lstStyle/>
        <a:p>
          <a:endParaRPr lang="es-AR"/>
        </a:p>
      </dgm:t>
    </dgm:pt>
  </dgm:ptLst>
  <dgm:cxnLst>
    <dgm:cxn modelId="{413B4A04-07B2-482D-9EE4-0390D7E9CC77}" srcId="{49A55460-D9F5-463C-9D0B-4F38F628BCAE}" destId="{70531351-42AB-4996-94E2-9146E2176B3A}" srcOrd="3" destOrd="0" parTransId="{14328C05-F96D-4BD9-9D6F-7E531E7DC092}" sibTransId="{DDAFEA95-E360-4127-BB50-EBFCF2665B07}"/>
    <dgm:cxn modelId="{8CB1D314-25CA-4B5D-9A55-88EBC7A02CDA}" srcId="{49A55460-D9F5-463C-9D0B-4F38F628BCAE}" destId="{66CF4915-9A54-4C79-B465-1E1220E04ECB}" srcOrd="0" destOrd="0" parTransId="{36CBD9A2-6C8F-4039-9217-20631F765123}" sibTransId="{E911A26D-E4CE-40D1-9367-E5B1EFEC6C8C}"/>
    <dgm:cxn modelId="{638691CD-3FEF-42EE-890E-62C466892870}" type="presOf" srcId="{E911A26D-E4CE-40D1-9367-E5B1EFEC6C8C}" destId="{50D3640C-F8A2-421F-A376-421F206B2113}" srcOrd="0" destOrd="0" presId="urn:microsoft.com/office/officeart/2005/8/layout/radial6"/>
    <dgm:cxn modelId="{5B80F821-FC48-4F46-9ADB-3F3C4F0E71E5}" type="presOf" srcId="{7FFE8EAB-66FA-4777-B047-22AD9429BDEC}" destId="{D91CF558-6EEC-4A3E-B795-D334CA4081D9}" srcOrd="0" destOrd="0" presId="urn:microsoft.com/office/officeart/2005/8/layout/radial6"/>
    <dgm:cxn modelId="{428D8EB1-6A68-4C32-A62C-48929524EE51}" type="presOf" srcId="{70531351-42AB-4996-94E2-9146E2176B3A}" destId="{FC1CC873-4D4E-430F-A8B0-99CBEE49114D}" srcOrd="0" destOrd="0" presId="urn:microsoft.com/office/officeart/2005/8/layout/radial6"/>
    <dgm:cxn modelId="{27280A10-0909-4F56-B808-717B3D2A6068}" type="presOf" srcId="{DDAFEA95-E360-4127-BB50-EBFCF2665B07}" destId="{50C31425-8B44-4273-B8C1-5198BF3F4506}" srcOrd="0" destOrd="0" presId="urn:microsoft.com/office/officeart/2005/8/layout/radial6"/>
    <dgm:cxn modelId="{10778ED2-A27E-46B0-8096-7564838259E5}" type="presOf" srcId="{83F606B5-D786-4A2A-A78D-AF4C08B2DC81}" destId="{D085D2D5-A0B6-4547-8C2F-FD9D7235D7AC}" srcOrd="0" destOrd="0" presId="urn:microsoft.com/office/officeart/2005/8/layout/radial6"/>
    <dgm:cxn modelId="{1DE07AC9-3454-41B5-8F58-814C2146A39C}" srcId="{49A55460-D9F5-463C-9D0B-4F38F628BCAE}" destId="{C6567969-BB27-4823-AB8F-C2E21AFB316F}" srcOrd="1" destOrd="0" parTransId="{710766FF-DFF2-49F4-9D8D-4C80D26351A1}" sibTransId="{CF42463B-A5CA-4F9D-9886-4714393F8EAE}"/>
    <dgm:cxn modelId="{2A985536-159F-4609-960B-C661344BD31C}" type="presOf" srcId="{C6567969-BB27-4823-AB8F-C2E21AFB316F}" destId="{48BECE8E-2E2D-4CD5-9313-9D767CF69102}" srcOrd="0" destOrd="0" presId="urn:microsoft.com/office/officeart/2005/8/layout/radial6"/>
    <dgm:cxn modelId="{8F7CDA7B-2E73-4B21-8501-F7E3689CA794}" type="presOf" srcId="{49A55460-D9F5-463C-9D0B-4F38F628BCAE}" destId="{48ED740E-F658-46BF-9C6F-E71AC56096FC}" srcOrd="0" destOrd="0" presId="urn:microsoft.com/office/officeart/2005/8/layout/radial6"/>
    <dgm:cxn modelId="{20249A13-AA78-4C6C-8DFE-B25B6302DD76}" srcId="{7FFE8EAB-66FA-4777-B047-22AD9429BDEC}" destId="{49A55460-D9F5-463C-9D0B-4F38F628BCAE}" srcOrd="0" destOrd="0" parTransId="{85C30618-B391-449F-ACEA-2AAF9304BA9D}" sibTransId="{552B969B-54EC-44C0-AFF4-7C2BBA1AA4A4}"/>
    <dgm:cxn modelId="{3A835B71-8B3B-490E-B933-692E62C5B63F}" type="presOf" srcId="{66CF4915-9A54-4C79-B465-1E1220E04ECB}" destId="{D53FB38B-5D38-4103-AB87-ED7D128CBACE}" srcOrd="0" destOrd="0" presId="urn:microsoft.com/office/officeart/2005/8/layout/radial6"/>
    <dgm:cxn modelId="{9168073E-D35B-49B0-8105-042A438A3509}" type="presOf" srcId="{1C77EFC0-0AA8-4964-A630-FA5E5005EB47}" destId="{824483F3-64E0-4476-9F2D-52A469BD161D}" srcOrd="0" destOrd="0" presId="urn:microsoft.com/office/officeart/2005/8/layout/radial6"/>
    <dgm:cxn modelId="{F942AA80-0B44-40E1-A180-A3085FF245A7}" type="presOf" srcId="{CF42463B-A5CA-4F9D-9886-4714393F8EAE}" destId="{101C4EE2-A9F0-47EE-8BD6-4F3A4C8AB829}" srcOrd="0" destOrd="0" presId="urn:microsoft.com/office/officeart/2005/8/layout/radial6"/>
    <dgm:cxn modelId="{E5724A90-4D42-471B-9E8A-4BA7FB119B66}" srcId="{49A55460-D9F5-463C-9D0B-4F38F628BCAE}" destId="{83F606B5-D786-4A2A-A78D-AF4C08B2DC81}" srcOrd="2" destOrd="0" parTransId="{D587D9D6-2093-4109-88E3-930DEC539295}" sibTransId="{1C77EFC0-0AA8-4964-A630-FA5E5005EB47}"/>
    <dgm:cxn modelId="{6C7511AE-D276-4F1C-ABBB-25423D2AE1CA}" type="presParOf" srcId="{D91CF558-6EEC-4A3E-B795-D334CA4081D9}" destId="{48ED740E-F658-46BF-9C6F-E71AC56096FC}" srcOrd="0" destOrd="0" presId="urn:microsoft.com/office/officeart/2005/8/layout/radial6"/>
    <dgm:cxn modelId="{B1B57C88-7B70-4465-B62B-B3451C78EF5B}" type="presParOf" srcId="{D91CF558-6EEC-4A3E-B795-D334CA4081D9}" destId="{D53FB38B-5D38-4103-AB87-ED7D128CBACE}" srcOrd="1" destOrd="0" presId="urn:microsoft.com/office/officeart/2005/8/layout/radial6"/>
    <dgm:cxn modelId="{196A05DA-F7AC-44A5-BC78-CC80F1573165}" type="presParOf" srcId="{D91CF558-6EEC-4A3E-B795-D334CA4081D9}" destId="{69314933-E944-46C5-8E64-6EB6875A64FF}" srcOrd="2" destOrd="0" presId="urn:microsoft.com/office/officeart/2005/8/layout/radial6"/>
    <dgm:cxn modelId="{9BCB6A2A-BE71-4A00-A472-077138180A4C}" type="presParOf" srcId="{D91CF558-6EEC-4A3E-B795-D334CA4081D9}" destId="{50D3640C-F8A2-421F-A376-421F206B2113}" srcOrd="3" destOrd="0" presId="urn:microsoft.com/office/officeart/2005/8/layout/radial6"/>
    <dgm:cxn modelId="{69743723-C57C-44FD-91E6-8A38952048F5}" type="presParOf" srcId="{D91CF558-6EEC-4A3E-B795-D334CA4081D9}" destId="{48BECE8E-2E2D-4CD5-9313-9D767CF69102}" srcOrd="4" destOrd="0" presId="urn:microsoft.com/office/officeart/2005/8/layout/radial6"/>
    <dgm:cxn modelId="{3E42EC83-B860-45FA-9BB1-F341F2C46E1A}" type="presParOf" srcId="{D91CF558-6EEC-4A3E-B795-D334CA4081D9}" destId="{51ED1EF9-1C5E-4749-B14E-A825F08FB836}" srcOrd="5" destOrd="0" presId="urn:microsoft.com/office/officeart/2005/8/layout/radial6"/>
    <dgm:cxn modelId="{128520EB-3D34-490B-BDBA-CE9D2A6D4AC0}" type="presParOf" srcId="{D91CF558-6EEC-4A3E-B795-D334CA4081D9}" destId="{101C4EE2-A9F0-47EE-8BD6-4F3A4C8AB829}" srcOrd="6" destOrd="0" presId="urn:microsoft.com/office/officeart/2005/8/layout/radial6"/>
    <dgm:cxn modelId="{091AD066-9D96-46DB-810F-C45AEED46975}" type="presParOf" srcId="{D91CF558-6EEC-4A3E-B795-D334CA4081D9}" destId="{D085D2D5-A0B6-4547-8C2F-FD9D7235D7AC}" srcOrd="7" destOrd="0" presId="urn:microsoft.com/office/officeart/2005/8/layout/radial6"/>
    <dgm:cxn modelId="{916918E5-0767-4CD4-989D-63089A954CC4}" type="presParOf" srcId="{D91CF558-6EEC-4A3E-B795-D334CA4081D9}" destId="{D86F4BD3-D0D5-480F-876F-17169CCA03BD}" srcOrd="8" destOrd="0" presId="urn:microsoft.com/office/officeart/2005/8/layout/radial6"/>
    <dgm:cxn modelId="{C586AEB8-FD46-43E8-924B-D40A97D9C79D}" type="presParOf" srcId="{D91CF558-6EEC-4A3E-B795-D334CA4081D9}" destId="{824483F3-64E0-4476-9F2D-52A469BD161D}" srcOrd="9" destOrd="0" presId="urn:microsoft.com/office/officeart/2005/8/layout/radial6"/>
    <dgm:cxn modelId="{7EAF0BDB-5CFB-4EF9-AE5B-D21310992154}" type="presParOf" srcId="{D91CF558-6EEC-4A3E-B795-D334CA4081D9}" destId="{FC1CC873-4D4E-430F-A8B0-99CBEE49114D}" srcOrd="10" destOrd="0" presId="urn:microsoft.com/office/officeart/2005/8/layout/radial6"/>
    <dgm:cxn modelId="{50D93913-9E43-46B3-A3E6-EFD7BA01BCDD}" type="presParOf" srcId="{D91CF558-6EEC-4A3E-B795-D334CA4081D9}" destId="{61CEB785-DC49-4CFE-8FC2-89510DEE7FA2}" srcOrd="11" destOrd="0" presId="urn:microsoft.com/office/officeart/2005/8/layout/radial6"/>
    <dgm:cxn modelId="{1774B41A-BC76-4CF1-8AAF-4DE5A64D5052}" type="presParOf" srcId="{D91CF558-6EEC-4A3E-B795-D334CA4081D9}" destId="{50C31425-8B44-4273-B8C1-5198BF3F45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31425-8B44-4273-B8C1-5198BF3F4506}">
      <dsp:nvSpPr>
        <dsp:cNvPr id="0" name=""/>
        <dsp:cNvSpPr/>
      </dsp:nvSpPr>
      <dsp:spPr>
        <a:xfrm>
          <a:off x="1775582" y="674234"/>
          <a:ext cx="4372582" cy="4372582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83F3-64E0-4476-9F2D-52A469BD161D}">
      <dsp:nvSpPr>
        <dsp:cNvPr id="0" name=""/>
        <dsp:cNvSpPr/>
      </dsp:nvSpPr>
      <dsp:spPr>
        <a:xfrm>
          <a:off x="1775582" y="674234"/>
          <a:ext cx="4372582" cy="4372582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C4EE2-A9F0-47EE-8BD6-4F3A4C8AB829}">
      <dsp:nvSpPr>
        <dsp:cNvPr id="0" name=""/>
        <dsp:cNvSpPr/>
      </dsp:nvSpPr>
      <dsp:spPr>
        <a:xfrm>
          <a:off x="1775582" y="674234"/>
          <a:ext cx="4372582" cy="4372582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3640C-F8A2-421F-A376-421F206B2113}">
      <dsp:nvSpPr>
        <dsp:cNvPr id="0" name=""/>
        <dsp:cNvSpPr/>
      </dsp:nvSpPr>
      <dsp:spPr>
        <a:xfrm>
          <a:off x="1775582" y="674234"/>
          <a:ext cx="4372582" cy="4372582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D740E-F658-46BF-9C6F-E71AC56096FC}">
      <dsp:nvSpPr>
        <dsp:cNvPr id="0" name=""/>
        <dsp:cNvSpPr/>
      </dsp:nvSpPr>
      <dsp:spPr>
        <a:xfrm>
          <a:off x="2916836" y="1699845"/>
          <a:ext cx="2090075" cy="23208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SMN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Seguros agropecuarios</a:t>
          </a:r>
          <a:endParaRPr lang="es-AR" sz="1800" b="1" kern="1200" dirty="0"/>
        </a:p>
      </dsp:txBody>
      <dsp:txXfrm>
        <a:off x="3222920" y="2039725"/>
        <a:ext cx="1477907" cy="1641088"/>
      </dsp:txXfrm>
    </dsp:sp>
    <dsp:sp modelId="{D53FB38B-5D38-4103-AB87-ED7D128CBACE}">
      <dsp:nvSpPr>
        <dsp:cNvPr id="0" name=""/>
        <dsp:cNvSpPr/>
      </dsp:nvSpPr>
      <dsp:spPr>
        <a:xfrm>
          <a:off x="2705822" y="-430857"/>
          <a:ext cx="2512102" cy="23114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>
              <a:solidFill>
                <a:srgbClr val="C00000"/>
              </a:solidFill>
            </a:rPr>
            <a:t>Servicios de </a:t>
          </a:r>
          <a:r>
            <a:rPr lang="es-AR" sz="2000" b="1" kern="1200" dirty="0" smtClean="0">
              <a:solidFill>
                <a:srgbClr val="C00000"/>
              </a:solidFill>
            </a:rPr>
            <a:t>INFORMACIÓN</a:t>
          </a:r>
          <a:r>
            <a:rPr lang="es-AR" sz="1600" b="1" kern="1200" dirty="0" smtClean="0">
              <a:solidFill>
                <a:srgbClr val="C00000"/>
              </a:solidFill>
            </a:rPr>
            <a:t> meteorológica y climática</a:t>
          </a:r>
          <a:endParaRPr lang="es-AR" sz="1600" b="1" kern="1200" dirty="0">
            <a:solidFill>
              <a:srgbClr val="C00000"/>
            </a:solidFill>
          </a:endParaRPr>
        </a:p>
      </dsp:txBody>
      <dsp:txXfrm>
        <a:off x="3073711" y="-92347"/>
        <a:ext cx="1776324" cy="1634469"/>
      </dsp:txXfrm>
    </dsp:sp>
    <dsp:sp modelId="{48BECE8E-2E2D-4CD5-9313-9D767CF69102}">
      <dsp:nvSpPr>
        <dsp:cNvPr id="0" name=""/>
        <dsp:cNvSpPr/>
      </dsp:nvSpPr>
      <dsp:spPr>
        <a:xfrm>
          <a:off x="4889750" y="1727982"/>
          <a:ext cx="2415524" cy="22650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>
              <a:solidFill>
                <a:schemeClr val="bg2">
                  <a:lumMod val="25000"/>
                </a:schemeClr>
              </a:solidFill>
            </a:rPr>
            <a:t>DESARROLLO de índices basados en información meteorológica y climática</a:t>
          </a:r>
          <a:endParaRPr lang="es-AR" sz="16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5243495" y="2059696"/>
        <a:ext cx="1708034" cy="1601657"/>
      </dsp:txXfrm>
    </dsp:sp>
    <dsp:sp modelId="{D085D2D5-A0B6-4547-8C2F-FD9D7235D7AC}">
      <dsp:nvSpPr>
        <dsp:cNvPr id="0" name=""/>
        <dsp:cNvSpPr/>
      </dsp:nvSpPr>
      <dsp:spPr>
        <a:xfrm>
          <a:off x="2799129" y="3880336"/>
          <a:ext cx="2325489" cy="22316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>
              <a:solidFill>
                <a:schemeClr val="bg1"/>
              </a:solidFill>
            </a:rPr>
            <a:t>Servicios de MONITOREO y PRONÓSTICO Meteorológico y climáticos</a:t>
          </a:r>
          <a:endParaRPr lang="es-AR" sz="1600" b="1" kern="1200" dirty="0">
            <a:solidFill>
              <a:schemeClr val="bg1"/>
            </a:solidFill>
          </a:endParaRPr>
        </a:p>
      </dsp:txBody>
      <dsp:txXfrm>
        <a:off x="3139689" y="4207154"/>
        <a:ext cx="1644369" cy="1578018"/>
      </dsp:txXfrm>
    </dsp:sp>
    <dsp:sp modelId="{FC1CC873-4D4E-430F-A8B0-99CBEE49114D}">
      <dsp:nvSpPr>
        <dsp:cNvPr id="0" name=""/>
        <dsp:cNvSpPr/>
      </dsp:nvSpPr>
      <dsp:spPr>
        <a:xfrm>
          <a:off x="461808" y="1573238"/>
          <a:ext cx="2728855" cy="25745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>
              <a:solidFill>
                <a:schemeClr val="accent1">
                  <a:lumMod val="75000"/>
                </a:schemeClr>
              </a:solidFill>
            </a:rPr>
            <a:t> IMPLEMENTACIÓN  de los seguros basado en información meteorológica y climática</a:t>
          </a:r>
          <a:endParaRPr lang="es-AR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61440" y="1950276"/>
        <a:ext cx="1929591" cy="1820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31425-8B44-4273-B8C1-5198BF3F4506}">
      <dsp:nvSpPr>
        <dsp:cNvPr id="0" name=""/>
        <dsp:cNvSpPr/>
      </dsp:nvSpPr>
      <dsp:spPr>
        <a:xfrm>
          <a:off x="147992" y="218763"/>
          <a:ext cx="944676" cy="944676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483F3-64E0-4476-9F2D-52A469BD161D}">
      <dsp:nvSpPr>
        <dsp:cNvPr id="0" name=""/>
        <dsp:cNvSpPr/>
      </dsp:nvSpPr>
      <dsp:spPr>
        <a:xfrm>
          <a:off x="147992" y="218763"/>
          <a:ext cx="944676" cy="944676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C4EE2-A9F0-47EE-8BD6-4F3A4C8AB829}">
      <dsp:nvSpPr>
        <dsp:cNvPr id="0" name=""/>
        <dsp:cNvSpPr/>
      </dsp:nvSpPr>
      <dsp:spPr>
        <a:xfrm>
          <a:off x="147992" y="218763"/>
          <a:ext cx="944676" cy="944676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3640C-F8A2-421F-A376-421F206B2113}">
      <dsp:nvSpPr>
        <dsp:cNvPr id="0" name=""/>
        <dsp:cNvSpPr/>
      </dsp:nvSpPr>
      <dsp:spPr>
        <a:xfrm>
          <a:off x="147992" y="218763"/>
          <a:ext cx="944676" cy="944676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D740E-F658-46BF-9C6F-E71AC56096FC}">
      <dsp:nvSpPr>
        <dsp:cNvPr id="0" name=""/>
        <dsp:cNvSpPr/>
      </dsp:nvSpPr>
      <dsp:spPr>
        <a:xfrm>
          <a:off x="387350" y="471390"/>
          <a:ext cx="465960" cy="433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/>
            <a:t>SMN 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/>
            <a:t>Seguros agropecuarios</a:t>
          </a:r>
          <a:endParaRPr lang="es-AR" sz="500" b="1" kern="1200" dirty="0"/>
        </a:p>
      </dsp:txBody>
      <dsp:txXfrm>
        <a:off x="455588" y="534837"/>
        <a:ext cx="329484" cy="306346"/>
      </dsp:txXfrm>
    </dsp:sp>
    <dsp:sp modelId="{D53FB38B-5D38-4103-AB87-ED7D128CBACE}">
      <dsp:nvSpPr>
        <dsp:cNvPr id="0" name=""/>
        <dsp:cNvSpPr/>
      </dsp:nvSpPr>
      <dsp:spPr>
        <a:xfrm>
          <a:off x="399724" y="1245"/>
          <a:ext cx="441211" cy="4569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>
              <a:solidFill>
                <a:srgbClr val="C00000"/>
              </a:solidFill>
            </a:rPr>
            <a:t>Información meteorológica y climática</a:t>
          </a:r>
          <a:endParaRPr lang="es-AR" sz="500" b="1" kern="1200" dirty="0">
            <a:solidFill>
              <a:srgbClr val="C00000"/>
            </a:solidFill>
          </a:endParaRPr>
        </a:p>
      </dsp:txBody>
      <dsp:txXfrm>
        <a:off x="464338" y="68164"/>
        <a:ext cx="311983" cy="323112"/>
      </dsp:txXfrm>
    </dsp:sp>
    <dsp:sp modelId="{48BECE8E-2E2D-4CD5-9313-9D767CF69102}">
      <dsp:nvSpPr>
        <dsp:cNvPr id="0" name=""/>
        <dsp:cNvSpPr/>
      </dsp:nvSpPr>
      <dsp:spPr>
        <a:xfrm>
          <a:off x="863554" y="489944"/>
          <a:ext cx="436314" cy="4023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>
              <a:solidFill>
                <a:schemeClr val="bg2">
                  <a:lumMod val="25000"/>
                </a:schemeClr>
              </a:solidFill>
            </a:rPr>
            <a:t>Capacidades para el desarrollo de índices paramétricos</a:t>
          </a:r>
          <a:endParaRPr lang="es-AR" sz="5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927451" y="548862"/>
        <a:ext cx="308520" cy="284479"/>
      </dsp:txXfrm>
    </dsp:sp>
    <dsp:sp modelId="{D085D2D5-A0B6-4547-8C2F-FD9D7235D7AC}">
      <dsp:nvSpPr>
        <dsp:cNvPr id="0" name=""/>
        <dsp:cNvSpPr/>
      </dsp:nvSpPr>
      <dsp:spPr>
        <a:xfrm>
          <a:off x="368798" y="959849"/>
          <a:ext cx="503063" cy="3852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>
              <a:solidFill>
                <a:schemeClr val="bg2">
                  <a:lumMod val="25000"/>
                </a:schemeClr>
              </a:solidFill>
            </a:rPr>
            <a:t>Monitoreo y pronósticos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>
              <a:solidFill>
                <a:schemeClr val="bg2">
                  <a:lumMod val="25000"/>
                </a:schemeClr>
              </a:solidFill>
            </a:rPr>
            <a:t>Meteorológico y climáticos</a:t>
          </a:r>
          <a:endParaRPr lang="es-AR" sz="5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42470" y="1016270"/>
        <a:ext cx="355719" cy="272425"/>
      </dsp:txXfrm>
    </dsp:sp>
    <dsp:sp modelId="{FC1CC873-4D4E-430F-A8B0-99CBEE49114D}">
      <dsp:nvSpPr>
        <dsp:cNvPr id="0" name=""/>
        <dsp:cNvSpPr/>
      </dsp:nvSpPr>
      <dsp:spPr>
        <a:xfrm>
          <a:off x="-71568" y="480943"/>
          <a:ext cx="461035" cy="4203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500" b="1" kern="1200" dirty="0" smtClean="0">
              <a:solidFill>
                <a:schemeClr val="accent1">
                  <a:lumMod val="75000"/>
                </a:schemeClr>
              </a:solidFill>
            </a:rPr>
            <a:t>Infraestructura para la implementación de los seguros</a:t>
          </a:r>
          <a:endParaRPr lang="es-AR" sz="5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-4051" y="542497"/>
        <a:ext cx="326001" cy="297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CB47C-AD58-40AB-8117-3A41231E044F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76949-F869-46BC-87C6-DF826C2F36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98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037130-4613-4734-AF13-5B49B6111B67}" type="datetimeFigureOut">
              <a:rPr lang="en-US" altLang="en-US"/>
              <a:pPr/>
              <a:t>3/11/2020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6D9561-E20C-42F7-8CA1-8DC74D344E1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57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589DADC-319F-45DD-87ED-A26AC66B4062}" type="slidenum">
              <a:rPr lang="en-GB" altLang="fr-FR" sz="1200">
                <a:latin typeface="Times New Roman" panose="02020603050405020304" pitchFamily="18" charset="0"/>
              </a:rPr>
              <a:pPr/>
              <a:t>3</a:t>
            </a:fld>
            <a:endParaRPr lang="en-GB" altLang="fr-FR" sz="1200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1" y="4716463"/>
            <a:ext cx="4981575" cy="4465637"/>
          </a:xfrm>
          <a:noFill/>
        </p:spPr>
        <p:txBody>
          <a:bodyPr/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5979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e3759de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e3759de5_0_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6ce3759de5_0_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ccbfd5f8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ccbfd5f84_0_1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smtClean="0"/>
              <a:t>Colocar</a:t>
            </a:r>
            <a:r>
              <a:rPr lang="es-AR" baseline="0" dirty="0" smtClean="0"/>
              <a:t> una foto con todos los radares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691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 smtClean="0"/>
          </a:p>
          <a:p>
            <a:r>
              <a:rPr lang="es-AR" dirty="0" smtClean="0"/>
              <a:t>Articulación</a:t>
            </a:r>
            <a:r>
              <a:rPr lang="es-AR" baseline="0" dirty="0" smtClean="0"/>
              <a:t> y cooperación con otros organismos de distintos ámbitos: agricultura, seguridad, energía, recursos hídrico, salud, defensa, transporte, otros.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0654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24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5003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26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8882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30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0496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Potenciar</a:t>
            </a:r>
            <a:r>
              <a:rPr lang="es-AR" baseline="0" dirty="0" smtClean="0"/>
              <a:t> la relación con las seguradoras y/o empresas que diseñan seguros:</a:t>
            </a:r>
          </a:p>
          <a:p>
            <a:r>
              <a:rPr lang="es-AR" baseline="0" dirty="0" smtClean="0"/>
              <a:t>Fomentar la </a:t>
            </a:r>
            <a:r>
              <a:rPr lang="es-AR" baseline="0" dirty="0" err="1" smtClean="0"/>
              <a:t>co</a:t>
            </a:r>
            <a:r>
              <a:rPr lang="es-AR" baseline="0" dirty="0" smtClean="0"/>
              <a:t>-producción</a:t>
            </a:r>
          </a:p>
          <a:p>
            <a:r>
              <a:rPr lang="es-AR" baseline="0" dirty="0" smtClean="0"/>
              <a:t>Base de datos de Impacto. Tiene usos múltiples: pronósticos basados en impactos. </a:t>
            </a:r>
            <a:endParaRPr lang="es-AR" dirty="0" smtClean="0"/>
          </a:p>
          <a:p>
            <a:r>
              <a:rPr lang="es-AR" dirty="0" smtClean="0"/>
              <a:t>Taff con investigadores</a:t>
            </a:r>
            <a:r>
              <a:rPr lang="es-AR" baseline="0" dirty="0" smtClean="0"/>
              <a:t> SMN y CONICET</a:t>
            </a:r>
          </a:p>
          <a:p>
            <a:r>
              <a:rPr lang="es-AR" dirty="0" smtClean="0"/>
              <a:t>Proyecto SOBA</a:t>
            </a:r>
          </a:p>
          <a:p>
            <a:r>
              <a:rPr lang="es-AR" dirty="0" smtClean="0"/>
              <a:t>Proyecto regional SISSA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 smtClean="0"/>
              <a:t>Proyecto QPE-MERGE</a:t>
            </a:r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3749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1E709EA-16F5-46F6-912F-2DA47F615A9C}" type="slidenum">
              <a:rPr lang="en-GB" altLang="fr-FR" sz="1200" smtClean="0">
                <a:latin typeface="Times New Roman" panose="02020603050405020304" pitchFamily="18" charset="0"/>
              </a:rPr>
              <a:pPr/>
              <a:t>37</a:t>
            </a:fld>
            <a:endParaRPr lang="en-GB" altLang="fr-FR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4112" cy="372268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9209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3AB8477-DF12-4E01-A3AE-8604220E66AE}" type="slidenum">
              <a:rPr lang="en-GB" altLang="fr-FR" sz="1200">
                <a:latin typeface="Times New Roman" panose="02020603050405020304" pitchFamily="18" charset="0"/>
              </a:rPr>
              <a:pPr/>
              <a:t>4</a:t>
            </a:fld>
            <a:endParaRPr lang="en-GB" altLang="fr-FR" sz="1200">
              <a:latin typeface="Times New Roman" panose="02020603050405020304" pitchFamily="18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</p:spPr>
        <p:txBody>
          <a:bodyPr/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3774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Global Framework for Climate Services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a major WMO-led international initiative launched in 2009.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 100 countries have designated representatives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international organizations are members of the Partners Advisory Committee</a:t>
            </a:r>
          </a:p>
          <a:p>
            <a:pPr marL="172256" indent="-172256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Implementation plan designed over 4 years by dozens of experts, backed by initial financing</a:t>
            </a:r>
          </a:p>
          <a:p>
            <a:pPr eaLnBrk="1" hangingPunct="1">
              <a:defRPr/>
            </a:pPr>
            <a:endParaRPr lang="en-US" sz="1400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6442" indent="-287093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8372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7721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7070" indent="-229674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6419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5767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5116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4465" indent="-22967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60E34DB-99AF-4486-A023-F84AF318766E}" type="slidenum">
              <a:rPr lang="en-US" altLang="en-US">
                <a:solidFill>
                  <a:prstClr val="black"/>
                </a:solidFill>
                <a:latin typeface="Times" pitchFamily="-109" charset="0"/>
              </a:rPr>
              <a:pPr/>
              <a:t>5</a:t>
            </a:fld>
            <a:endParaRPr lang="en-US" altLang="en-US">
              <a:solidFill>
                <a:prstClr val="black"/>
              </a:solidFill>
              <a:latin typeface="Times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2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d44d061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d44d0616_0_59:notes"/>
          <p:cNvSpPr txBox="1">
            <a:spLocks noGrp="1"/>
          </p:cNvSpPr>
          <p:nvPr>
            <p:ph type="body" idx="1"/>
          </p:nvPr>
        </p:nvSpPr>
        <p:spPr>
          <a:xfrm>
            <a:off x="679450" y="4776794"/>
            <a:ext cx="5438735" cy="3908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33d44d0616_0_59:notes"/>
          <p:cNvSpPr txBox="1">
            <a:spLocks noGrp="1"/>
          </p:cNvSpPr>
          <p:nvPr>
            <p:ph type="sldNum" idx="12"/>
          </p:nvPr>
        </p:nvSpPr>
        <p:spPr>
          <a:xfrm>
            <a:off x="3849687" y="9429762"/>
            <a:ext cx="2946254" cy="49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32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d44d061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3d44d0616_0_66:notes"/>
          <p:cNvSpPr txBox="1">
            <a:spLocks noGrp="1"/>
          </p:cNvSpPr>
          <p:nvPr>
            <p:ph type="body" idx="1"/>
          </p:nvPr>
        </p:nvSpPr>
        <p:spPr>
          <a:xfrm>
            <a:off x="679450" y="4776794"/>
            <a:ext cx="5438735" cy="39084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33d44d0616_0_66:notes"/>
          <p:cNvSpPr txBox="1">
            <a:spLocks noGrp="1"/>
          </p:cNvSpPr>
          <p:nvPr>
            <p:ph type="sldNum" idx="12"/>
          </p:nvPr>
        </p:nvSpPr>
        <p:spPr>
          <a:xfrm>
            <a:off x="3849687" y="9429762"/>
            <a:ext cx="2946254" cy="49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44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99CBCF0-16B1-4F7C-A6CA-42E3D61B2385}" type="slidenum">
              <a:rPr lang="en-GB" altLang="fr-FR" sz="1200">
                <a:latin typeface="Times New Roman" panose="02020603050405020304" pitchFamily="18" charset="0"/>
              </a:rPr>
              <a:pPr/>
              <a:t>9</a:t>
            </a:fld>
            <a:endParaRPr lang="en-GB" altLang="fr-FR" sz="1200">
              <a:latin typeface="Times New Roman" panose="02020603050405020304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6"/>
            <a:ext cx="4984750" cy="4467225"/>
          </a:xfrm>
          <a:noFill/>
        </p:spPr>
        <p:txBody>
          <a:bodyPr/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92962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0275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1E709EA-16F5-46F6-912F-2DA47F615A9C}" type="slidenum">
              <a:rPr lang="en-GB" altLang="fr-FR" sz="1200" smtClean="0">
                <a:latin typeface="Times New Roman" panose="02020603050405020304" pitchFamily="18" charset="0"/>
              </a:rPr>
              <a:pPr/>
              <a:t>10</a:t>
            </a:fld>
            <a:endParaRPr lang="en-GB" altLang="fr-FR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4112" cy="372268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9209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0108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530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8C52B-708E-4C70-A67A-F96BA514FF81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42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D91F6-DDB2-4DB9-9177-D1947CDDA14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82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66F53-F328-4CA8-BA91-3EC22B80233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809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838" y="115888"/>
            <a:ext cx="756138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28776"/>
            <a:ext cx="3815862" cy="4467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28776"/>
            <a:ext cx="3815862" cy="4467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81750"/>
            <a:ext cx="1905000" cy="3238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323850"/>
          </a:xfrm>
        </p:spPr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INFORMAL REGIONAL MINISTERIAL CONSULTATION ON CLIMATE AND EXTREME WEATHER IMPACTS AND PREDICTABILITY, 16-19 APRIL 2007, KUALA LUMPUR, MALAYSIA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1905000" cy="323850"/>
          </a:xfrm>
        </p:spPr>
        <p:txBody>
          <a:bodyPr/>
          <a:lstStyle>
            <a:lvl1pPr>
              <a:defRPr/>
            </a:lvl1pPr>
          </a:lstStyle>
          <a:p>
            <a:fld id="{55C9FA7D-B3D4-435D-8664-34244D81AF5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34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 descr="wmo2016_powerpoint_standard_v2-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151694"/>
            <a:ext cx="149161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501608" y="6356350"/>
            <a:ext cx="3705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457200" y="199475"/>
            <a:ext cx="84150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None/>
              <a:defRPr sz="29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22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0" y="0"/>
            <a:ext cx="4158343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FB70E27-37FE-42A2-B462-E5FDED6DD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911" y="-1"/>
            <a:ext cx="3428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D7A7EFF-AB9B-482D-BA83-C2820844C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C1E1CCB-9223-400F-9918-76197F48F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6" y="4940360"/>
            <a:ext cx="1362074" cy="9607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222613A-A64B-4118-9C55-616218714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111705" y="1742658"/>
            <a:ext cx="561976" cy="812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DEB96C4-0221-4A98-BA2E-0693B5BCA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672489" y="956866"/>
            <a:ext cx="561976" cy="7006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9F3C947-A16D-424A-94D6-84581885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3245430" y="1526758"/>
            <a:ext cx="323850" cy="3953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EC8886F-DF59-43AA-84DF-D9A0123B1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3980259" y="-1"/>
            <a:ext cx="591741" cy="7791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9479C68-E84D-4F99-A144-8EF76DE99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8417505" y="956867"/>
            <a:ext cx="127396" cy="1317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91F626F-C804-4698-A8DE-48D4B6B2A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4512256" y="3557151"/>
            <a:ext cx="238125" cy="46701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4CEFAD7-915C-4AEF-BD03-CDDF9F017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3783089" y="4234083"/>
            <a:ext cx="1088445" cy="14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809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B76E-BFC5-4C9B-B9B4-1CE43B2E830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440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83A5-0C24-42EE-9F72-000D0CEEF86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2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C81E6-C177-40C3-B278-94D57D803BD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66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D4D7C-0BB7-4F5D-B29D-D997CAD902B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09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11B47-9307-487A-B388-51ED7130F4B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82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5104-EAB5-4D6E-9388-61E907DC927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87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506F2-F55A-44CD-8102-1956207DD03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69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5188-3F14-4165-B930-9C6FF9D3BDC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43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E7A27F1-1340-4028-86FF-E33024686129}" type="slidenum">
              <a:rPr lang="en-US" altLang="en-US"/>
              <a:pPr/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8.png"/><Relationship Id="rId4" Type="http://schemas.openxmlformats.org/officeDocument/2006/relationships/diagramData" Target="../diagrams/data2.xml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diagramDrawing" Target="../diagrams/drawing3.xml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hyperlink" Target="http://www.crc-sas.org/e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mn.gob.ar/eno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gif"/><Relationship Id="rId7" Type="http://schemas.openxmlformats.org/officeDocument/2006/relationships/image" Target="../media/image86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daptation-fund.org/project-sector/disaster-risk-reductio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camacho@wmo.int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wmo2016_powerpoint_standard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0" y="-121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 txBox="1">
            <a:spLocks/>
          </p:cNvSpPr>
          <p:nvPr/>
        </p:nvSpPr>
        <p:spPr bwMode="auto">
          <a:xfrm>
            <a:off x="457200" y="1587500"/>
            <a:ext cx="8229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solidFill>
                <a:srgbClr val="000090"/>
              </a:solidFill>
            </a:endParaRPr>
          </a:p>
        </p:txBody>
      </p:sp>
      <p:sp>
        <p:nvSpPr>
          <p:cNvPr id="5124" name="Title 3"/>
          <p:cNvSpPr>
            <a:spLocks noGrp="1"/>
          </p:cNvSpPr>
          <p:nvPr>
            <p:ph type="ctrTitle"/>
          </p:nvPr>
        </p:nvSpPr>
        <p:spPr>
          <a:xfrm>
            <a:off x="685799" y="2060575"/>
            <a:ext cx="8119533" cy="1470025"/>
          </a:xfrm>
        </p:spPr>
        <p:txBody>
          <a:bodyPr/>
          <a:lstStyle/>
          <a:p>
            <a:pPr eaLnBrk="1" hangingPunct="1"/>
            <a:r>
              <a:rPr lang="fr-CH" altLang="en-US" b="1" dirty="0" err="1" smtClean="0">
                <a:solidFill>
                  <a:srgbClr val="000090"/>
                </a:solidFill>
              </a:rPr>
              <a:t>Servicios</a:t>
            </a:r>
            <a:r>
              <a:rPr lang="fr-CH" altLang="en-US" b="1" dirty="0" smtClean="0">
                <a:solidFill>
                  <a:srgbClr val="000090"/>
                </a:solidFill>
              </a:rPr>
              <a:t> </a:t>
            </a:r>
            <a:r>
              <a:rPr lang="fr-CH" altLang="en-US" b="1" dirty="0" err="1" smtClean="0">
                <a:solidFill>
                  <a:srgbClr val="000090"/>
                </a:solidFill>
              </a:rPr>
              <a:t>Climáticos</a:t>
            </a:r>
            <a:r>
              <a:rPr lang="fr-CH" altLang="en-US" b="1" dirty="0" smtClean="0">
                <a:solidFill>
                  <a:srgbClr val="000090"/>
                </a:solidFill>
              </a:rPr>
              <a:t> para la </a:t>
            </a:r>
            <a:r>
              <a:rPr lang="fr-CH" altLang="en-US" b="1" dirty="0" err="1" smtClean="0">
                <a:solidFill>
                  <a:srgbClr val="000090"/>
                </a:solidFill>
              </a:rPr>
              <a:t>Agricultura</a:t>
            </a:r>
            <a:endParaRPr lang="en-US" altLang="en-US" b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4553" y="3884493"/>
            <a:ext cx="2354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Jose </a:t>
            </a:r>
            <a:r>
              <a:rPr lang="fr-CH" b="1" dirty="0" err="1" smtClean="0"/>
              <a:t>Camacho</a:t>
            </a:r>
            <a:endParaRPr lang="fr-CH" b="1" dirty="0" smtClean="0"/>
          </a:p>
          <a:p>
            <a:r>
              <a:rPr lang="fr-CH" dirty="0" err="1" smtClean="0"/>
              <a:t>Funcionario</a:t>
            </a:r>
            <a:r>
              <a:rPr lang="fr-CH" dirty="0" smtClean="0"/>
              <a:t> </a:t>
            </a:r>
            <a:r>
              <a:rPr lang="fr-CH" dirty="0" err="1" smtClean="0"/>
              <a:t>Cientifico</a:t>
            </a:r>
            <a:endParaRPr lang="fr-CH" dirty="0" smtClean="0"/>
          </a:p>
          <a:p>
            <a:r>
              <a:rPr lang="fr-CH" dirty="0" err="1" smtClean="0"/>
              <a:t>Meteorologia</a:t>
            </a:r>
            <a:r>
              <a:rPr lang="fr-CH" dirty="0" smtClean="0"/>
              <a:t> Agricola</a:t>
            </a:r>
          </a:p>
          <a:p>
            <a:r>
              <a:rPr lang="fr-CH" dirty="0" smtClean="0"/>
              <a:t>OMM-</a:t>
            </a:r>
            <a:r>
              <a:rPr lang="fr-CH" dirty="0" err="1" smtClean="0"/>
              <a:t>Departamento</a:t>
            </a:r>
            <a:r>
              <a:rPr lang="fr-CH" dirty="0" smtClean="0"/>
              <a:t> de </a:t>
            </a:r>
            <a:r>
              <a:rPr lang="fr-CH" dirty="0" err="1" smtClean="0"/>
              <a:t>Servicios</a:t>
            </a:r>
            <a:endParaRPr lang="fr-CH" dirty="0" smtClean="0"/>
          </a:p>
          <a:p>
            <a:r>
              <a:rPr lang="fr-CH" dirty="0" smtClean="0"/>
              <a:t>jcamacho@wmo.int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4714" y="3816334"/>
            <a:ext cx="2964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Lorena Ferreira</a:t>
            </a:r>
          </a:p>
          <a:p>
            <a:r>
              <a:rPr lang="fr-CH" dirty="0" err="1" smtClean="0"/>
              <a:t>Directora</a:t>
            </a:r>
            <a:r>
              <a:rPr lang="fr-CH" dirty="0" smtClean="0"/>
              <a:t> de </a:t>
            </a:r>
            <a:r>
              <a:rPr lang="fr-CH" dirty="0" err="1" smtClean="0"/>
              <a:t>Servicios</a:t>
            </a:r>
            <a:r>
              <a:rPr lang="fr-CH" dirty="0" smtClean="0"/>
              <a:t> </a:t>
            </a:r>
            <a:r>
              <a:rPr lang="fr-CH" dirty="0" err="1" smtClean="0"/>
              <a:t>Sectoriales</a:t>
            </a:r>
            <a:endParaRPr lang="fr-CH" dirty="0" smtClean="0"/>
          </a:p>
          <a:p>
            <a:r>
              <a:rPr lang="fr-CH" dirty="0" err="1" smtClean="0"/>
              <a:t>Servicio</a:t>
            </a:r>
            <a:r>
              <a:rPr lang="fr-CH" dirty="0" smtClean="0"/>
              <a:t> </a:t>
            </a:r>
            <a:r>
              <a:rPr lang="fr-CH" dirty="0" err="1" smtClean="0"/>
              <a:t>Meteorologico</a:t>
            </a:r>
            <a:r>
              <a:rPr lang="fr-CH" dirty="0" smtClean="0"/>
              <a:t> </a:t>
            </a:r>
            <a:r>
              <a:rPr lang="fr-CH" dirty="0" err="1" smtClean="0"/>
              <a:t>Nacional</a:t>
            </a:r>
            <a:endParaRPr lang="fr-CH" dirty="0" smtClean="0"/>
          </a:p>
          <a:p>
            <a:r>
              <a:rPr lang="fr-CH" dirty="0" smtClean="0"/>
              <a:t>Argentina</a:t>
            </a:r>
          </a:p>
          <a:p>
            <a:r>
              <a:rPr lang="fr-CH" dirty="0" smtClean="0"/>
              <a:t>ferreira@smn.gob.ar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5" y="295978"/>
            <a:ext cx="1736617" cy="1627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811232" y="-150969"/>
            <a:ext cx="7772400" cy="1055077"/>
          </a:xfrm>
        </p:spPr>
        <p:txBody>
          <a:bodyPr/>
          <a:lstStyle/>
          <a:p>
            <a:pPr eaLnBrk="1" hangingPunct="1"/>
            <a:r>
              <a:rPr lang="de-DE" altLang="fr-FR" sz="3600" b="1" dirty="0" smtClean="0">
                <a:solidFill>
                  <a:schemeClr val="tx1"/>
                </a:solidFill>
              </a:rPr>
              <a:t>RCCs in </a:t>
            </a:r>
            <a:r>
              <a:rPr lang="de-DE" altLang="fr-FR" sz="3600" b="1" dirty="0" err="1" smtClean="0">
                <a:solidFill>
                  <a:schemeClr val="tx1"/>
                </a:solidFill>
              </a:rPr>
              <a:t>the</a:t>
            </a:r>
            <a:r>
              <a:rPr lang="de-DE" altLang="fr-FR" sz="3600" b="1" dirty="0" smtClean="0">
                <a:solidFill>
                  <a:schemeClr val="tx1"/>
                </a:solidFill>
              </a:rPr>
              <a:t> </a:t>
            </a:r>
            <a:r>
              <a:rPr lang="de-DE" altLang="fr-FR" sz="3600" b="1" dirty="0" err="1" smtClean="0">
                <a:solidFill>
                  <a:schemeClr val="tx1"/>
                </a:solidFill>
              </a:rPr>
              <a:t>Americas</a:t>
            </a:r>
            <a:endParaRPr lang="en-US" altLang="fr-FR" sz="36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368"/>
            <a:ext cx="6222671" cy="432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57" y="2431986"/>
            <a:ext cx="4137809" cy="442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4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35BA080-876A-4A89-ACDF-0FF029604B15}"/>
              </a:ext>
            </a:extLst>
          </p:cNvPr>
          <p:cNvSpPr txBox="1"/>
          <p:nvPr/>
        </p:nvSpPr>
        <p:spPr>
          <a:xfrm>
            <a:off x="4108884" y="594124"/>
            <a:ext cx="5035117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endParaRPr lang="es-AR" sz="2400" b="1" dirty="0" smtClean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4000"/>
              </a:lnSpc>
            </a:pPr>
            <a:endParaRPr lang="es-AR" sz="24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s-AR" sz="2400" b="1" dirty="0" smtClean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Breve presentación sobre </a:t>
            </a:r>
          </a:p>
          <a:p>
            <a:pPr algn="ctr">
              <a:lnSpc>
                <a:spcPts val="4000"/>
              </a:lnSpc>
            </a:pPr>
            <a:r>
              <a:rPr lang="es-AR" sz="2400" b="1" dirty="0" smtClean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AR" sz="2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 Meteorológico </a:t>
            </a:r>
            <a:r>
              <a:rPr lang="es-AR" sz="2400" b="1" dirty="0" smtClean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Nacional Argentino </a:t>
            </a:r>
          </a:p>
          <a:p>
            <a:pPr algn="ctr">
              <a:lnSpc>
                <a:spcPts val="4000"/>
              </a:lnSpc>
            </a:pPr>
            <a:endParaRPr lang="es-AR" sz="2400" b="1" dirty="0" smtClean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s-AR" sz="2400" b="1" dirty="0" smtClean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aporte del tiempo y el clima a los seguros agropecuarios</a:t>
            </a:r>
            <a:endParaRPr lang="es-AR" sz="24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33" y="5042836"/>
            <a:ext cx="1736617" cy="16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5343099" y="756011"/>
            <a:ext cx="3736141" cy="5869872"/>
          </a:xfrm>
          <a:prstGeom prst="roundRect">
            <a:avLst/>
          </a:prstGeom>
          <a:gradFill flip="none" rotWithShape="1">
            <a:gsLst>
              <a:gs pos="0">
                <a:srgbClr val="D9F5FF">
                  <a:alpha val="94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1" y="710165"/>
            <a:ext cx="5095748" cy="419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239"/>
          <p:cNvSpPr txBox="1">
            <a:spLocks/>
          </p:cNvSpPr>
          <p:nvPr/>
        </p:nvSpPr>
        <p:spPr bwMode="auto">
          <a:xfrm>
            <a:off x="512636" y="4908290"/>
            <a:ext cx="4565177" cy="133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prstClr val="black"/>
              </a:buClr>
              <a:buSzPct val="25000"/>
              <a:buNone/>
            </a:pPr>
            <a:r>
              <a:rPr lang="es-AR" sz="18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125 estaciones manuales (17 Oficinas Aeronáuticas) y 27 automáticas</a:t>
            </a:r>
          </a:p>
          <a:p>
            <a:pPr algn="ctr">
              <a:spcBef>
                <a:spcPts val="0"/>
              </a:spcBef>
              <a:buClr>
                <a:prstClr val="black"/>
              </a:buClr>
              <a:buSzPct val="25000"/>
              <a:buNone/>
            </a:pPr>
            <a:r>
              <a:rPr lang="es-ES" sz="1800" dirty="0">
                <a:solidFill>
                  <a:prstClr val="black"/>
                </a:solidFill>
                <a:ea typeface="Verdana" panose="020B0604030504040204" pitchFamily="34" charset="0"/>
                <a:cs typeface="Calibri"/>
                <a:sym typeface="Calibri"/>
              </a:rPr>
              <a:t>7 Observatorios meteorológicos y geofísicos, 1 estación de Vigilancia Atmosférica Global</a:t>
            </a:r>
            <a:endParaRPr lang="es-AR" sz="18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hape 38"/>
          <p:cNvSpPr txBox="1">
            <a:spLocks/>
          </p:cNvSpPr>
          <p:nvPr/>
        </p:nvSpPr>
        <p:spPr bwMode="auto">
          <a:xfrm>
            <a:off x="5608384" y="1320335"/>
            <a:ext cx="3045955" cy="398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r>
              <a:rPr lang="es-AR" altLang="es-AR" sz="2100" b="1" i="1" dirty="0">
                <a:solidFill>
                  <a:srgbClr val="000000"/>
                </a:solidFill>
                <a:sym typeface="Calibri" panose="020F0502020204030204" pitchFamily="34" charset="0"/>
              </a:rPr>
              <a:t>Brindar información y pronósticos meteorológicos</a:t>
            </a:r>
            <a:r>
              <a:rPr lang="es-AR" altLang="es-AR" sz="2100" i="1" dirty="0">
                <a:solidFill>
                  <a:srgbClr val="000000"/>
                </a:solidFill>
                <a:sym typeface="Calibri" panose="020F0502020204030204" pitchFamily="34" charset="0"/>
              </a:rPr>
              <a:t>, </a:t>
            </a:r>
            <a:r>
              <a:rPr lang="es-AR" altLang="es-AR" sz="2100" b="1" i="1" dirty="0">
                <a:solidFill>
                  <a:srgbClr val="000000"/>
                </a:solidFill>
                <a:sym typeface="Calibri" panose="020F0502020204030204" pitchFamily="34" charset="0"/>
              </a:rPr>
              <a:t>prospectivas climáticas y alertas</a:t>
            </a:r>
            <a:r>
              <a:rPr lang="es-AR" altLang="es-AR" sz="2100" i="1" dirty="0">
                <a:solidFill>
                  <a:srgbClr val="000000"/>
                </a:solidFill>
                <a:sym typeface="Calibri" panose="020F0502020204030204" pitchFamily="34" charset="0"/>
              </a:rPr>
              <a:t> en su área de incumbencia, basados en el </a:t>
            </a:r>
            <a:r>
              <a:rPr lang="es-AR" altLang="es-AR" sz="2100" b="1" i="1" dirty="0">
                <a:solidFill>
                  <a:srgbClr val="000000"/>
                </a:solidFill>
                <a:sym typeface="Calibri" panose="020F0502020204030204" pitchFamily="34" charset="0"/>
              </a:rPr>
              <a:t>monitoreo</a:t>
            </a:r>
            <a:r>
              <a:rPr lang="es-AR" altLang="es-AR" sz="2100" i="1" dirty="0">
                <a:solidFill>
                  <a:srgbClr val="000000"/>
                </a:solidFill>
                <a:sym typeface="Calibri" panose="020F0502020204030204" pitchFamily="34" charset="0"/>
              </a:rPr>
              <a:t> continuo de la atmósfera y en el </a:t>
            </a:r>
            <a:r>
              <a:rPr lang="es-AR" altLang="es-AR" sz="2100" b="1" i="1" dirty="0">
                <a:solidFill>
                  <a:srgbClr val="000000"/>
                </a:solidFill>
                <a:sym typeface="Calibri" panose="020F0502020204030204" pitchFamily="34" charset="0"/>
              </a:rPr>
              <a:t>conocimiento científico</a:t>
            </a:r>
            <a:r>
              <a:rPr lang="es-AR" altLang="es-AR" sz="2100" i="1" dirty="0">
                <a:solidFill>
                  <a:srgbClr val="000000"/>
                </a:solidFill>
                <a:sym typeface="Calibri" panose="020F0502020204030204" pitchFamily="34" charset="0"/>
              </a:rPr>
              <a:t>, con el objeto de proteger a la población, contribuir a la defensa nacional, favorecer el desarrollo sustentable y dar cumplimiento a sus compromisos internacionales en la materia.</a:t>
            </a:r>
          </a:p>
          <a:p>
            <a:pPr algn="just" eaLnBrk="1" hangingPunct="1">
              <a:spcBef>
                <a:spcPts val="422"/>
              </a:spcBef>
              <a:buClr>
                <a:srgbClr val="000000"/>
              </a:buClr>
              <a:buSzPct val="25000"/>
              <a:buNone/>
            </a:pPr>
            <a:endParaRPr lang="es-AR" altLang="es-AR" sz="2100" i="1" dirty="0">
              <a:solidFill>
                <a:srgbClr val="000000"/>
              </a:solidFill>
              <a:sym typeface="Calibri" panose="020F0502020204030204" pitchFamily="34" charset="0"/>
            </a:endParaRPr>
          </a:p>
          <a:p>
            <a:pPr algn="just" eaLnBrk="1" hangingPunct="1">
              <a:spcBef>
                <a:spcPts val="422"/>
              </a:spcBef>
              <a:buClr>
                <a:srgbClr val="000000"/>
              </a:buClr>
              <a:buSzPct val="25000"/>
              <a:buNone/>
            </a:pPr>
            <a:endParaRPr lang="es-AR" altLang="es-AR" sz="2100" i="1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39"/>
          <p:cNvSpPr txBox="1">
            <a:spLocks/>
          </p:cNvSpPr>
          <p:nvPr/>
        </p:nvSpPr>
        <p:spPr bwMode="auto">
          <a:xfrm>
            <a:off x="6658087" y="880392"/>
            <a:ext cx="946547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76092"/>
              </a:buClr>
              <a:buSzPct val="25000"/>
              <a:buFont typeface="Calibri" panose="020F0502020204030204" pitchFamily="34" charset="0"/>
              <a:buNone/>
            </a:pPr>
            <a:r>
              <a:rPr lang="es-AR" altLang="es-AR" sz="2175" b="1" dirty="0">
                <a:solidFill>
                  <a:srgbClr val="376092"/>
                </a:solidFill>
                <a:sym typeface="Calibri" panose="020F0502020204030204" pitchFamily="34" charset="0"/>
              </a:rPr>
              <a:t>Misión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" y="169211"/>
            <a:ext cx="969184" cy="90822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482947" y="228898"/>
            <a:ext cx="3829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000" b="1" dirty="0" smtClean="0">
                <a:solidFill>
                  <a:schemeClr val="accent1"/>
                </a:solidFill>
                <a:latin typeface="Baskerville Old Face" panose="02020602080505020303" pitchFamily="18" charset="0"/>
              </a:rPr>
              <a:t>Desde 1872 hasta la actualidad …</a:t>
            </a:r>
            <a:endParaRPr lang="es-AR" sz="2000" b="1" dirty="0">
              <a:solidFill>
                <a:schemeClr val="accent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86528570"/>
              </p:ext>
            </p:extLst>
          </p:nvPr>
        </p:nvGraphicFramePr>
        <p:xfrm>
          <a:off x="909085" y="719666"/>
          <a:ext cx="7767083" cy="568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6076588" y="260741"/>
            <a:ext cx="3067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s-AR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ontribuciones </a:t>
            </a:r>
            <a:r>
              <a:rPr lang="es-A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</a:t>
            </a:r>
            <a:r>
              <a:rPr lang="es-AR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SMN</a:t>
            </a:r>
            <a:endParaRPr lang="es-AR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" y="63795"/>
            <a:ext cx="969184" cy="9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4680774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9"/>
          <a:stretch/>
        </p:blipFill>
        <p:spPr bwMode="auto">
          <a:xfrm>
            <a:off x="7671655" y="1770827"/>
            <a:ext cx="1286555" cy="183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12542" y="433491"/>
            <a:ext cx="2461398" cy="2281573"/>
            <a:chOff x="3027487" y="-255114"/>
            <a:chExt cx="2037327" cy="2016541"/>
          </a:xfrm>
          <a:scene3d>
            <a:camera prst="orthographicFront"/>
            <a:lightRig rig="chilly" dir="t"/>
          </a:scene3d>
        </p:grpSpPr>
        <p:sp>
          <p:nvSpPr>
            <p:cNvPr id="3" name="Elipse 2"/>
            <p:cNvSpPr/>
            <p:nvPr/>
          </p:nvSpPr>
          <p:spPr>
            <a:xfrm>
              <a:off x="3027487" y="-255114"/>
              <a:ext cx="2037327" cy="2016541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/>
            <p:cNvSpPr/>
            <p:nvPr/>
          </p:nvSpPr>
          <p:spPr>
            <a:xfrm>
              <a:off x="3402876" y="40202"/>
              <a:ext cx="1376794" cy="14259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b="1" kern="1200" dirty="0" smtClean="0">
                  <a:solidFill>
                    <a:srgbClr val="C00000"/>
                  </a:solidFill>
                </a:rPr>
                <a:t>Servicios de información meteorológica y climática</a:t>
              </a:r>
              <a:endParaRPr lang="es-AR" b="1" kern="120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/>
          </p:nvPr>
        </p:nvGraphicFramePr>
        <p:xfrm>
          <a:off x="7799695" y="100301"/>
          <a:ext cx="1228300" cy="134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702101" y="447559"/>
            <a:ext cx="49694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variables meteorológicas  ( estaciones convencionales y automáticas)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 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radar </a:t>
            </a: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satélite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atmósfera, vegetación, suelo y agua</a:t>
            </a:r>
            <a:endPara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Controles de </a:t>
            </a: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s-AR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(espacial, temporal, homogeneidad)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AR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3474" y="2850702"/>
            <a:ext cx="742174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Procedimientos</a:t>
            </a:r>
            <a:r>
              <a:rPr lang="es-AR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establecidos</a:t>
            </a:r>
            <a:endPara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Seguimiento </a:t>
            </a: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</a:t>
            </a: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24/7/365.</a:t>
            </a:r>
            <a:endPara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Proyectos de </a:t>
            </a: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 continua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Entrega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información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Certificaciones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alertas y estado del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tiempo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Contraste 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calibración de Instrumental </a:t>
            </a:r>
            <a:endParaRPr lang="es-AR" sz="20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Convenios</a:t>
            </a:r>
            <a:r>
              <a:rPr lang="es-AR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institucionales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Mecanismos 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A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Transferencia de la información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web 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datos abiertos)-servicios API-servicios FTP-servicios por correo electrónico- </a:t>
            </a:r>
            <a:r>
              <a:rPr lang="es-A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 SMN</a:t>
            </a:r>
            <a:endParaRPr lang="es-A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defRPr/>
            </a:pPr>
            <a:endParaRPr lang="es-A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A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15" descr="Stevenson_screen_exterior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38" y="3934425"/>
            <a:ext cx="736965" cy="130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237" y="3233737"/>
            <a:ext cx="952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445" b="67179"/>
          <a:stretch/>
        </p:blipFill>
        <p:spPr>
          <a:xfrm>
            <a:off x="0" y="2"/>
            <a:ext cx="9144000" cy="174022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080739" y="448085"/>
            <a:ext cx="765908" cy="739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376" t="18690" r="19317" b="13694"/>
          <a:stretch/>
        </p:blipFill>
        <p:spPr>
          <a:xfrm>
            <a:off x="1" y="1531817"/>
            <a:ext cx="4446954" cy="36193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8290" t="24007" r="23334" b="13695"/>
          <a:stretch/>
        </p:blipFill>
        <p:spPr>
          <a:xfrm>
            <a:off x="4775200" y="1757401"/>
            <a:ext cx="3938954" cy="31527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8290" t="35100" r="19316" b="31168"/>
          <a:stretch/>
        </p:blipFill>
        <p:spPr>
          <a:xfrm>
            <a:off x="2688492" y="5093566"/>
            <a:ext cx="3657600" cy="14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24"/>
          <p:cNvSpPr txBox="1"/>
          <p:nvPr/>
        </p:nvSpPr>
        <p:spPr>
          <a:xfrm>
            <a:off x="-252816" y="-36241"/>
            <a:ext cx="10043930" cy="1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172715">
              <a:buClr>
                <a:srgbClr val="C3260C"/>
              </a:buClr>
              <a:buSzPts val="3000"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Consistencia espacial de series pluviométricas: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 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Estaciones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meteorológicas automáticas (</a:t>
            </a:r>
            <a:r>
              <a:rPr lang="es-ES" sz="24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EMAs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rebuchet MS"/>
              </a:rPr>
              <a:t>) - Bolsa de Cereales de Córdoba</a:t>
            </a:r>
            <a:endParaRPr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rebuchet MS"/>
            </a:endParaRPr>
          </a:p>
        </p:txBody>
      </p:sp>
      <p:pic>
        <p:nvPicPr>
          <p:cNvPr id="3" name="Google Shape;286;p24" descr="C:\Users\maxi\Downloads\estaciones_map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14015"/>
            <a:ext cx="6288258" cy="544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7;p24" descr="C:\Users\maxi\Downloads\estaciones_mapa.png"/>
          <p:cNvPicPr preferRelativeResize="0"/>
          <p:nvPr/>
        </p:nvPicPr>
        <p:blipFill rotWithShape="1">
          <a:blip r:embed="rId2">
            <a:alphaModFix/>
          </a:blip>
          <a:srcRect l="51482" t="34068" r="21333" b="27201"/>
          <a:stretch/>
        </p:blipFill>
        <p:spPr>
          <a:xfrm>
            <a:off x="6451333" y="4558179"/>
            <a:ext cx="2036230" cy="1653879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6038626" y="1521019"/>
            <a:ext cx="286164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MX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Máxima distancia geográfica (en km) entre estaciones para ser consideradas vecinas = 150 km</a:t>
            </a:r>
            <a:endParaRPr lang="es-MX" sz="2000" dirty="0"/>
          </a:p>
          <a:p>
            <a:pPr marL="457189" indent="-457189"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s-MX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Máxima diferencia de elevación (absoluta, en metros) aceptada entre estaciones vecinas = 100 m</a:t>
            </a:r>
          </a:p>
        </p:txBody>
      </p:sp>
    </p:spTree>
    <p:extLst>
      <p:ext uri="{BB962C8B-B14F-4D97-AF65-F5344CB8AC3E}">
        <p14:creationId xmlns:p14="http://schemas.microsoft.com/office/powerpoint/2010/main" val="31544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/>
          <p:cNvSpPr txBox="1">
            <a:spLocks/>
          </p:cNvSpPr>
          <p:nvPr/>
        </p:nvSpPr>
        <p:spPr>
          <a:xfrm>
            <a:off x="623401" y="-21265"/>
            <a:ext cx="787733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AR" sz="4400" b="1" dirty="0" smtClean="0">
                <a:solidFill>
                  <a:schemeClr val="accent1">
                    <a:lumMod val="75000"/>
                  </a:schemeClr>
                </a:solidFill>
              </a:rPr>
              <a:t>Proyecto de Integración </a:t>
            </a:r>
            <a:r>
              <a:rPr lang="es-AR" sz="4400" b="1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s-AR" sz="4400" b="1" dirty="0" smtClean="0">
                <a:solidFill>
                  <a:schemeClr val="accent1">
                    <a:lumMod val="75000"/>
                  </a:schemeClr>
                </a:solidFill>
              </a:rPr>
              <a:t>redes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AR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8994" r="22564" b="10047"/>
          <a:stretch/>
        </p:blipFill>
        <p:spPr>
          <a:xfrm>
            <a:off x="284896" y="965200"/>
            <a:ext cx="8574209" cy="5892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52" y="5366825"/>
            <a:ext cx="1591253" cy="1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/>
          <p:nvPr/>
        </p:nvSpPr>
        <p:spPr>
          <a:xfrm>
            <a:off x="1143000" y="4575850"/>
            <a:ext cx="6928650" cy="24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800"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800"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800"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800"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800"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800"/>
            </a:pP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2"/>
          <p:cNvSpPr txBox="1"/>
          <p:nvPr/>
        </p:nvSpPr>
        <p:spPr>
          <a:xfrm>
            <a:off x="756278" y="6051168"/>
            <a:ext cx="39829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x-none" sz="2400" b="1" dirty="0">
                <a:latin typeface="Calibri"/>
                <a:ea typeface="Calibri"/>
                <a:cs typeface="Calibri"/>
                <a:sym typeface="Calibri"/>
              </a:rPr>
              <a:t>Ajuste 20190102 D:100 </a:t>
            </a:r>
            <a:r>
              <a:rPr lang="x-none" sz="2400" b="1" dirty="0" smtClean="0">
                <a:latin typeface="Calibri"/>
                <a:ea typeface="Calibri"/>
                <a:cs typeface="Calibri"/>
                <a:sym typeface="Calibri"/>
              </a:rPr>
              <a:t>b:2.0</a:t>
            </a:r>
            <a:r>
              <a:rPr lang="es-AR" sz="2400" b="1" dirty="0" smtClean="0"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55904" y="974471"/>
            <a:ext cx="7815746" cy="5048596"/>
            <a:chOff x="765545" y="360000"/>
            <a:chExt cx="7098880" cy="6480000"/>
          </a:xfrm>
        </p:grpSpPr>
        <p:pic>
          <p:nvPicPr>
            <p:cNvPr id="305" name="Google Shape;305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5545" y="360000"/>
              <a:ext cx="6722455" cy="6480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7" name="Google Shape;307;p42"/>
            <p:cNvCxnSpPr/>
            <p:nvPr/>
          </p:nvCxnSpPr>
          <p:spPr>
            <a:xfrm rot="10797924" flipH="1">
              <a:off x="4465037" y="2401428"/>
              <a:ext cx="372600" cy="3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8" name="Google Shape;308;p42"/>
            <p:cNvCxnSpPr/>
            <p:nvPr/>
          </p:nvCxnSpPr>
          <p:spPr>
            <a:xfrm rot="10800000">
              <a:off x="7434000" y="1440825"/>
              <a:ext cx="430425" cy="13500"/>
            </a:xfrm>
            <a:prstGeom prst="straightConnector1">
              <a:avLst/>
            </a:prstGeom>
            <a:noFill/>
            <a:ln w="38100" cap="flat" cmpd="sng">
              <a:solidFill>
                <a:srgbClr val="1155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09" name="Google Shape;309;p42"/>
            <p:cNvCxnSpPr/>
            <p:nvPr/>
          </p:nvCxnSpPr>
          <p:spPr>
            <a:xfrm rot="10800000">
              <a:off x="7434000" y="3674650"/>
              <a:ext cx="430425" cy="135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0" name="Google Shape;310;p42"/>
            <p:cNvCxnSpPr/>
            <p:nvPr/>
          </p:nvCxnSpPr>
          <p:spPr>
            <a:xfrm rot="10797924" flipH="1">
              <a:off x="4464000" y="3862328"/>
              <a:ext cx="372600" cy="3600"/>
            </a:xfrm>
            <a:prstGeom prst="straightConnector1">
              <a:avLst/>
            </a:prstGeom>
            <a:noFill/>
            <a:ln w="38100" cap="flat" cmpd="sng">
              <a:solidFill>
                <a:srgbClr val="1155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" name="CuadroTexto 1"/>
          <p:cNvSpPr txBox="1"/>
          <p:nvPr/>
        </p:nvSpPr>
        <p:spPr>
          <a:xfrm>
            <a:off x="1015275" y="73431"/>
            <a:ext cx="744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accent1">
                    <a:lumMod val="75000"/>
                  </a:schemeClr>
                </a:solidFill>
              </a:rPr>
              <a:t>PROYECTO  ESTIMACIÓN CUANTITATIVA DE PRECIPITACIÓN : RADAR- SATÉLITE- OBSERVACIONES EN SUPERFICIE</a:t>
            </a:r>
            <a:endParaRPr lang="es-A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50352" y="838671"/>
            <a:ext cx="452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b="1" dirty="0" smtClean="0">
                <a:solidFill>
                  <a:srgbClr val="FF0000"/>
                </a:solidFill>
              </a:rPr>
              <a:t>ESTIMACIÓN SATELITAL CALIBRADA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41537"/>
            <a:ext cx="723743" cy="678225"/>
          </a:xfrm>
          <a:prstGeom prst="rect">
            <a:avLst/>
          </a:prstGeom>
        </p:spPr>
      </p:pic>
      <p:pic>
        <p:nvPicPr>
          <p:cNvPr id="13" name="Google Shape;10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7212" y="103876"/>
            <a:ext cx="1380108" cy="7168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350562" y="6218171"/>
            <a:ext cx="296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err="1" smtClean="0"/>
              <a:t>Hobouchian</a:t>
            </a:r>
            <a:r>
              <a:rPr lang="es-AR" i="1" dirty="0" smtClean="0"/>
              <a:t>, </a:t>
            </a:r>
            <a:r>
              <a:rPr lang="es-AR" i="1" dirty="0" err="1" smtClean="0"/>
              <a:t>Diaz</a:t>
            </a:r>
            <a:r>
              <a:rPr lang="es-AR" i="1" dirty="0" smtClean="0"/>
              <a:t>, </a:t>
            </a:r>
            <a:r>
              <a:rPr lang="es-AR" i="1" dirty="0" err="1" smtClean="0"/>
              <a:t>Veiga</a:t>
            </a:r>
            <a:r>
              <a:rPr lang="es-AR" i="1" dirty="0" smtClean="0"/>
              <a:t>, </a:t>
            </a:r>
            <a:r>
              <a:rPr lang="es-AR" i="1" dirty="0" err="1" smtClean="0"/>
              <a:t>Rossi</a:t>
            </a:r>
            <a:r>
              <a:rPr lang="es-AR" i="1" dirty="0" smtClean="0"/>
              <a:t> y otros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17173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4600"/>
            <a:ext cx="4502700" cy="52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 rotWithShape="1">
          <a:blip r:embed="rId4">
            <a:alphaModFix/>
          </a:blip>
          <a:srcRect l="53598"/>
          <a:stretch/>
        </p:blipFill>
        <p:spPr>
          <a:xfrm>
            <a:off x="4572000" y="1394601"/>
            <a:ext cx="4457316" cy="526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1394600"/>
            <a:ext cx="4457325" cy="527925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0" y="782735"/>
            <a:ext cx="91440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" sz="20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Producto </a:t>
            </a:r>
            <a:r>
              <a:rPr lang="es" sz="2000" b="1" dirty="0" smtClean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RQPE-RMA2 (SINARAME) -6H</a:t>
            </a:r>
            <a:r>
              <a:rPr lang="es" sz="20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: máscara lluvia / no lluvia</a:t>
            </a:r>
            <a:endParaRPr sz="2000" b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sz="3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  <p:pic>
        <p:nvPicPr>
          <p:cNvPr id="8" name="Google Shape;10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51298" y="65467"/>
            <a:ext cx="1286022" cy="48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7751298" y="6470134"/>
            <a:ext cx="172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Vidal, </a:t>
            </a:r>
            <a:r>
              <a:rPr lang="es-AR" dirty="0" err="1" smtClean="0"/>
              <a:t>Rugna</a:t>
            </a:r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723742" y="-33458"/>
            <a:ext cx="7027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chemeClr val="accent1">
                    <a:lumMod val="75000"/>
                  </a:schemeClr>
                </a:solidFill>
              </a:rPr>
              <a:t>PROYECTO  ESTIMACIÓN CUANTITATIVA DE PRECIPITACIÓN : RADAR- SATÉLITE- OBSERVACIONES EN SUPERFICIE</a:t>
            </a:r>
          </a:p>
        </p:txBody>
      </p:sp>
    </p:spTree>
    <p:extLst>
      <p:ext uri="{BB962C8B-B14F-4D97-AF65-F5344CB8AC3E}">
        <p14:creationId xmlns:p14="http://schemas.microsoft.com/office/powerpoint/2010/main" val="399909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1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203881"/>
            <a:ext cx="8229600" cy="69419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Sumario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371" y="1006929"/>
            <a:ext cx="8522372" cy="5606141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La </a:t>
            </a:r>
            <a:r>
              <a:rPr lang="en-US" sz="2800" b="1" dirty="0" err="1" smtClean="0">
                <a:solidFill>
                  <a:srgbClr val="002060"/>
                </a:solidFill>
              </a:rPr>
              <a:t>Organizacion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Meteorologica</a:t>
            </a:r>
            <a:r>
              <a:rPr lang="en-US" sz="2800" b="1" dirty="0" smtClean="0">
                <a:solidFill>
                  <a:srgbClr val="002060"/>
                </a:solidFill>
              </a:rPr>
              <a:t> Mundial (OMM). </a:t>
            </a:r>
            <a:r>
              <a:rPr lang="en-US" sz="2800" b="1" dirty="0" err="1" smtClean="0">
                <a:solidFill>
                  <a:srgbClr val="002060"/>
                </a:solidFill>
              </a:rPr>
              <a:t>Estructura</a:t>
            </a:r>
            <a:r>
              <a:rPr lang="en-US" sz="2800" b="1" dirty="0" smtClean="0">
                <a:solidFill>
                  <a:srgbClr val="002060"/>
                </a:solidFill>
              </a:rPr>
              <a:t> Regional. </a:t>
            </a:r>
            <a:r>
              <a:rPr lang="en-US" sz="2800" b="1" dirty="0" err="1" smtClean="0">
                <a:solidFill>
                  <a:srgbClr val="002060"/>
                </a:solidFill>
              </a:rPr>
              <a:t>Centros</a:t>
            </a:r>
            <a:r>
              <a:rPr lang="en-US" sz="2800" b="1" dirty="0" smtClean="0">
                <a:solidFill>
                  <a:srgbClr val="002060"/>
                </a:solidFill>
              </a:rPr>
              <a:t> de </a:t>
            </a:r>
            <a:r>
              <a:rPr lang="en-US" sz="2800" b="1" dirty="0" err="1" smtClean="0">
                <a:solidFill>
                  <a:srgbClr val="002060"/>
                </a:solidFill>
              </a:rPr>
              <a:t>Produccion</a:t>
            </a:r>
            <a:r>
              <a:rPr lang="en-US" sz="2800" b="1" dirty="0" smtClean="0">
                <a:solidFill>
                  <a:srgbClr val="002060"/>
                </a:solidFill>
              </a:rPr>
              <a:t> de </a:t>
            </a:r>
            <a:r>
              <a:rPr lang="en-US" sz="2800" b="1" dirty="0" err="1" smtClean="0">
                <a:solidFill>
                  <a:srgbClr val="002060"/>
                </a:solidFill>
              </a:rPr>
              <a:t>Datos</a:t>
            </a:r>
            <a:r>
              <a:rPr lang="en-US" sz="2800" b="1" dirty="0" smtClean="0">
                <a:solidFill>
                  <a:srgbClr val="002060"/>
                </a:solidFill>
              </a:rPr>
              <a:t> y </a:t>
            </a:r>
            <a:r>
              <a:rPr lang="en-US" sz="2800" b="1" dirty="0" err="1" smtClean="0">
                <a:solidFill>
                  <a:srgbClr val="002060"/>
                </a:solidFill>
              </a:rPr>
              <a:t>Servicios</a:t>
            </a:r>
            <a:endParaRPr lang="en-US" sz="2800" b="1" dirty="0">
              <a:solidFill>
                <a:srgbClr val="002060"/>
              </a:solidFill>
            </a:endParaRPr>
          </a:p>
          <a:p>
            <a:pPr lvl="0"/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El </a:t>
            </a:r>
            <a:r>
              <a:rPr lang="en-US" sz="2800" b="1" dirty="0" err="1" smtClean="0">
                <a:solidFill>
                  <a:srgbClr val="002060"/>
                </a:solidFill>
              </a:rPr>
              <a:t>Servicio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Meteorologico</a:t>
            </a:r>
            <a:r>
              <a:rPr lang="en-US" sz="2800" b="1" dirty="0" smtClean="0">
                <a:solidFill>
                  <a:srgbClr val="002060"/>
                </a:solidFill>
              </a:rPr>
              <a:t> de Argentina. Centro </a:t>
            </a:r>
            <a:r>
              <a:rPr lang="en-US" sz="2800" b="1" dirty="0" err="1" smtClean="0">
                <a:solidFill>
                  <a:srgbClr val="002060"/>
                </a:solidFill>
              </a:rPr>
              <a:t>Climatico</a:t>
            </a:r>
            <a:r>
              <a:rPr lang="en-US" sz="2800" b="1" dirty="0" smtClean="0">
                <a:solidFill>
                  <a:srgbClr val="002060"/>
                </a:solidFill>
              </a:rPr>
              <a:t> Regional del Sur de America del Sur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</a:rPr>
              <a:t>Productos</a:t>
            </a:r>
            <a:r>
              <a:rPr lang="en-US" sz="2800" b="1" dirty="0" smtClean="0">
                <a:solidFill>
                  <a:srgbClr val="002060"/>
                </a:solidFill>
              </a:rPr>
              <a:t> y </a:t>
            </a:r>
            <a:r>
              <a:rPr lang="en-US" sz="2800" b="1" dirty="0" err="1" smtClean="0">
                <a:solidFill>
                  <a:srgbClr val="002060"/>
                </a:solidFill>
              </a:rPr>
              <a:t>servicios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climaticos</a:t>
            </a:r>
            <a:r>
              <a:rPr lang="en-US" sz="2800" b="1" dirty="0" smtClean="0">
                <a:solidFill>
                  <a:srgbClr val="002060"/>
                </a:solidFill>
              </a:rPr>
              <a:t> para la </a:t>
            </a:r>
            <a:r>
              <a:rPr lang="en-US" sz="2800" b="1" dirty="0" err="1" smtClean="0">
                <a:solidFill>
                  <a:srgbClr val="002060"/>
                </a:solidFill>
              </a:rPr>
              <a:t>agricultura</a:t>
            </a:r>
            <a:endParaRPr lang="en-US" sz="2800" b="1" dirty="0">
              <a:solidFill>
                <a:srgbClr val="002060"/>
              </a:solidFill>
            </a:endParaRPr>
          </a:p>
          <a:p>
            <a:pPr lvl="0"/>
            <a:endParaRPr lang="en-US" sz="2800" b="1" dirty="0">
              <a:solidFill>
                <a:srgbClr val="002060"/>
              </a:solidFill>
            </a:endParaRPr>
          </a:p>
          <a:p>
            <a:pPr lvl="0"/>
            <a:r>
              <a:rPr lang="en-US" sz="2800" b="1" dirty="0" err="1" smtClean="0">
                <a:solidFill>
                  <a:srgbClr val="002060"/>
                </a:solidFill>
              </a:rPr>
              <a:t>Gestion</a:t>
            </a:r>
            <a:r>
              <a:rPr lang="en-US" sz="2800" b="1" dirty="0" smtClean="0">
                <a:solidFill>
                  <a:srgbClr val="002060"/>
                </a:solidFill>
              </a:rPr>
              <a:t> de </a:t>
            </a:r>
            <a:r>
              <a:rPr lang="en-US" sz="2800" b="1" dirty="0" err="1" smtClean="0">
                <a:solidFill>
                  <a:srgbClr val="002060"/>
                </a:solidFill>
              </a:rPr>
              <a:t>riesgos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Seguros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agrarios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lvl="0"/>
            <a:endParaRPr lang="fr-CH" sz="2800" b="1" dirty="0">
              <a:solidFill>
                <a:srgbClr val="002060"/>
              </a:solidFill>
            </a:endParaRPr>
          </a:p>
          <a:p>
            <a:pPr lvl="0"/>
            <a:r>
              <a:rPr lang="fr-CH" sz="2800" b="1" dirty="0" err="1" smtClean="0">
                <a:solidFill>
                  <a:srgbClr val="002060"/>
                </a:solidFill>
              </a:rPr>
              <a:t>Proyectos</a:t>
            </a:r>
            <a:r>
              <a:rPr lang="fr-CH" sz="2800" b="1" dirty="0" smtClean="0">
                <a:solidFill>
                  <a:srgbClr val="002060"/>
                </a:solidFill>
              </a:rPr>
              <a:t> </a:t>
            </a:r>
            <a:r>
              <a:rPr lang="fr-CH" sz="2800" b="1" dirty="0" err="1" smtClean="0">
                <a:solidFill>
                  <a:srgbClr val="002060"/>
                </a:solidFill>
              </a:rPr>
              <a:t>regionales</a:t>
            </a:r>
            <a:r>
              <a:rPr lang="fr-CH" sz="2800" b="1" dirty="0" smtClean="0">
                <a:solidFill>
                  <a:srgbClr val="002060"/>
                </a:solidFill>
              </a:rPr>
              <a:t>. </a:t>
            </a:r>
            <a:r>
              <a:rPr lang="fr-CH" sz="2800" b="1" dirty="0" err="1" smtClean="0">
                <a:solidFill>
                  <a:srgbClr val="002060"/>
                </a:solidFill>
              </a:rPr>
              <a:t>EuroClimas</a:t>
            </a:r>
            <a:r>
              <a:rPr lang="fr-CH" sz="2800" b="1" dirty="0" smtClean="0">
                <a:solidFill>
                  <a:srgbClr val="002060"/>
                </a:solidFill>
              </a:rPr>
              <a:t> y ENANDES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/>
          <p:cNvPicPr preferRelativeResize="0"/>
          <p:nvPr/>
        </p:nvPicPr>
        <p:blipFill rotWithShape="1">
          <a:blip r:embed="rId2">
            <a:alphaModFix/>
          </a:blip>
          <a:srcRect r="14581"/>
          <a:stretch/>
        </p:blipFill>
        <p:spPr>
          <a:xfrm>
            <a:off x="3793151" y="406402"/>
            <a:ext cx="5350849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5;p13"/>
          <p:cNvSpPr/>
          <p:nvPr/>
        </p:nvSpPr>
        <p:spPr>
          <a:xfrm>
            <a:off x="6534822" y="2097840"/>
            <a:ext cx="390300" cy="530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" name="Google Shape;56;p13"/>
          <p:cNvSpPr/>
          <p:nvPr/>
        </p:nvSpPr>
        <p:spPr>
          <a:xfrm>
            <a:off x="6198415" y="2194867"/>
            <a:ext cx="260100" cy="37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" name="Google Shape;57;p13"/>
          <p:cNvPicPr preferRelativeResize="0"/>
          <p:nvPr/>
        </p:nvPicPr>
        <p:blipFill rotWithShape="1">
          <a:blip r:embed="rId3">
            <a:alphaModFix/>
          </a:blip>
          <a:srcRect b="19833"/>
          <a:stretch/>
        </p:blipFill>
        <p:spPr>
          <a:xfrm>
            <a:off x="7555288" y="4576900"/>
            <a:ext cx="1585797" cy="226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020" y="620258"/>
            <a:ext cx="3176401" cy="29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73" y="1799147"/>
            <a:ext cx="3800449" cy="50483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1;p13"/>
          <p:cNvSpPr txBox="1"/>
          <p:nvPr/>
        </p:nvSpPr>
        <p:spPr>
          <a:xfrm>
            <a:off x="5897484" y="601255"/>
            <a:ext cx="3243600" cy="1215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Los datos provistos por el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satélite GOES-16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permiten desarrollar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herramientas semi-automáticas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para identificar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características distintivas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asociadas a las </a:t>
            </a:r>
            <a:r>
              <a:rPr lang="en" sz="1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tormentas severas</a:t>
            </a:r>
            <a:endParaRPr sz="16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2;p13"/>
          <p:cNvSpPr txBox="1"/>
          <p:nvPr/>
        </p:nvSpPr>
        <p:spPr>
          <a:xfrm>
            <a:off x="387" y="2369267"/>
            <a:ext cx="3243600" cy="1365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radares meteorológicos polarimétricos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permiten identificar la presencia de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granizo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dentro de una nube de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tormenta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y realizar su seguimiento en tiempo real mediante el uso de </a:t>
            </a:r>
            <a:r>
              <a:rPr lang="en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técnicas de clasificación</a:t>
            </a:r>
            <a:r>
              <a:rPr lang="en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3;p13"/>
          <p:cNvSpPr txBox="1"/>
          <p:nvPr/>
        </p:nvSpPr>
        <p:spPr>
          <a:xfrm>
            <a:off x="7544225" y="3766833"/>
            <a:ext cx="1589100" cy="810800"/>
          </a:xfrm>
          <a:prstGeom prst="rect">
            <a:avLst/>
          </a:prstGeom>
          <a:solidFill>
            <a:srgbClr val="F3F3F3">
              <a:alpha val="4749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333" b="1">
                <a:solidFill>
                  <a:srgbClr val="FF0000"/>
                </a:solidFill>
              </a:rPr>
              <a:t>Granizo gigante en Río Cuarto (Cordoba, 29/11/2019)</a:t>
            </a:r>
            <a:endParaRPr sz="1333" b="1">
              <a:solidFill>
                <a:srgbClr val="FF0000"/>
              </a:solidFill>
            </a:endParaRPr>
          </a:p>
        </p:txBody>
      </p:sp>
      <p:sp>
        <p:nvSpPr>
          <p:cNvPr id="11" name="Google Shape;64;p13"/>
          <p:cNvSpPr txBox="1"/>
          <p:nvPr/>
        </p:nvSpPr>
        <p:spPr>
          <a:xfrm>
            <a:off x="5321050" y="5248967"/>
            <a:ext cx="2223000" cy="158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6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Calibrar</a:t>
            </a:r>
            <a:r>
              <a:rPr lang="en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los productos implica contar con </a:t>
            </a:r>
            <a:r>
              <a:rPr lang="en" sz="1600" b="1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reportes geolocalizados</a:t>
            </a:r>
            <a:r>
              <a:rPr lang="en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tamaño de granizo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y daños en cultivos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6829" y="5693206"/>
            <a:ext cx="804475" cy="107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6;p13"/>
          <p:cNvSpPr/>
          <p:nvPr/>
        </p:nvSpPr>
        <p:spPr>
          <a:xfrm>
            <a:off x="3733025" y="2451569"/>
            <a:ext cx="2071332" cy="2322576"/>
          </a:xfrm>
          <a:prstGeom prst="irregularSeal1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b="1" i="1"/>
              <a:t>Big Data</a:t>
            </a:r>
            <a:endParaRPr sz="3200" b="1" i="1"/>
          </a:p>
        </p:txBody>
      </p:sp>
      <p:sp>
        <p:nvSpPr>
          <p:cNvPr id="14" name="Google Shape;67;p13"/>
          <p:cNvSpPr/>
          <p:nvPr/>
        </p:nvSpPr>
        <p:spPr>
          <a:xfrm>
            <a:off x="3350875" y="2322067"/>
            <a:ext cx="608100" cy="2373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68;p13"/>
          <p:cNvSpPr/>
          <p:nvPr/>
        </p:nvSpPr>
        <p:spPr>
          <a:xfrm rot="10800000">
            <a:off x="5545625" y="2516800"/>
            <a:ext cx="608100" cy="224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Google Shape;6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8975" y="3898678"/>
            <a:ext cx="1585775" cy="152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59;p13"/>
          <p:cNvSpPr txBox="1"/>
          <p:nvPr/>
        </p:nvSpPr>
        <p:spPr>
          <a:xfrm>
            <a:off x="116879" y="117997"/>
            <a:ext cx="3800400" cy="14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latin typeface="Ubuntu"/>
                <a:ea typeface="Ubuntu"/>
                <a:cs typeface="Ubuntu"/>
                <a:sym typeface="Ubuntu"/>
              </a:rPr>
              <a:t>Identificación y seguimiento de tormentas severas con sensores remotos</a:t>
            </a:r>
            <a:endParaRPr sz="2400" b="1" dirty="0"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2596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7537">
            <a:off x="4572727" y="303128"/>
            <a:ext cx="2216419" cy="22187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2222" t="9116" r="33077" b="9896"/>
          <a:stretch/>
        </p:blipFill>
        <p:spPr>
          <a:xfrm rot="1768522">
            <a:off x="7070577" y="1402602"/>
            <a:ext cx="1575581" cy="2068436"/>
          </a:xfrm>
          <a:prstGeom prst="rect">
            <a:avLst/>
          </a:prstGeom>
          <a:solidFill>
            <a:schemeClr val="bg1">
              <a:alpha val="18000"/>
            </a:schemeClr>
          </a:solidFill>
          <a:effectLst>
            <a:outerShdw blurRad="50800" dist="50800" dir="5400000" algn="ctr" rotWithShape="0">
              <a:srgbClr val="000000">
                <a:alpha val="16000"/>
              </a:srgbClr>
            </a:outerShdw>
          </a:effectLst>
        </p:spPr>
      </p:pic>
      <p:grpSp>
        <p:nvGrpSpPr>
          <p:cNvPr id="2" name="Grupo 1"/>
          <p:cNvGrpSpPr/>
          <p:nvPr/>
        </p:nvGrpSpPr>
        <p:grpSpPr>
          <a:xfrm>
            <a:off x="346193" y="412235"/>
            <a:ext cx="2079946" cy="1700198"/>
            <a:chOff x="2981254" y="3973583"/>
            <a:chExt cx="2220039" cy="1700198"/>
          </a:xfrm>
          <a:scene3d>
            <a:camera prst="orthographicFront"/>
            <a:lightRig rig="chilly" dir="t"/>
          </a:scene3d>
        </p:grpSpPr>
        <p:sp>
          <p:nvSpPr>
            <p:cNvPr id="3" name="Elipse 2"/>
            <p:cNvSpPr/>
            <p:nvPr/>
          </p:nvSpPr>
          <p:spPr>
            <a:xfrm>
              <a:off x="2981254" y="3973583"/>
              <a:ext cx="2220039" cy="170019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/>
            <p:cNvSpPr/>
            <p:nvPr/>
          </p:nvSpPr>
          <p:spPr>
            <a:xfrm>
              <a:off x="3306371" y="4222571"/>
              <a:ext cx="1569805" cy="12022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1600" b="1" kern="1200" dirty="0" smtClean="0">
                  <a:solidFill>
                    <a:schemeClr val="bg2">
                      <a:lumMod val="25000"/>
                    </a:schemeClr>
                  </a:solidFill>
                </a:rPr>
                <a:t>Servicios de Monitoreo y pronósticos Meteorológico y climáticos</a:t>
              </a:r>
              <a:endParaRPr lang="es-AR" sz="1600" b="1" kern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42962249"/>
              </p:ext>
            </p:extLst>
          </p:nvPr>
        </p:nvGraphicFramePr>
        <p:xfrm>
          <a:off x="7799695" y="100301"/>
          <a:ext cx="1228300" cy="134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0" y="2248677"/>
            <a:ext cx="85088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Monitoreo con datos de estaciones meteorológicas convencionales y automáticas.</a:t>
            </a:r>
            <a:endParaRPr lang="es-A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Monitoreo satelital ( GOES 16, SENTINEL, </a:t>
            </a:r>
            <a:r>
              <a:rPr lang="es-A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MODIS)</a:t>
            </a:r>
            <a:endParaRPr lang="es-A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Monitoreo por radar </a:t>
            </a:r>
            <a:r>
              <a:rPr lang="es-A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(SINARAME - INTA)</a:t>
            </a:r>
            <a:endParaRPr lang="es-A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Monitoreo de gases y partículas ( </a:t>
            </a:r>
            <a:r>
              <a:rPr lang="es-A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LIDAR</a:t>
            </a:r>
            <a:r>
              <a:rPr lang="es-A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200" i="1" dirty="0"/>
              <a:t>Laser Imaging Detection and Ranging</a:t>
            </a:r>
            <a:r>
              <a:rPr lang="es-A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A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Informes especializados de situaciones especiales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Boletines climáticos y </a:t>
            </a:r>
            <a:r>
              <a:rPr lang="es-A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agrometeorológicos</a:t>
            </a:r>
            <a:endParaRPr lang="es-A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AR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0"/>
          <a:srcRect l="15214" t="18993" r="45983" b="12631"/>
          <a:stretch/>
        </p:blipFill>
        <p:spPr>
          <a:xfrm>
            <a:off x="6651673" y="4526822"/>
            <a:ext cx="2098432" cy="2079944"/>
          </a:xfrm>
          <a:prstGeom prst="rect">
            <a:avLst/>
          </a:prstGeom>
        </p:spPr>
      </p:pic>
      <p:pic>
        <p:nvPicPr>
          <p:cNvPr id="1026" name="Picture 2" descr="https://www.smn.gob.ar/sites/default/files/LIDAR%20%2865%29_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3957" r="29140"/>
          <a:stretch/>
        </p:blipFill>
        <p:spPr bwMode="auto">
          <a:xfrm>
            <a:off x="2598725" y="529152"/>
            <a:ext cx="1589649" cy="131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staticos.smn.gob.ar/vmsr/satelite/TOP_C13_CEN_ALTA_20200311_220017Z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675">
            <a:off x="498493" y="5130320"/>
            <a:ext cx="1775345" cy="137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3"/>
          <a:srcRect l="6154" t="13949" r="7385" b="23192"/>
          <a:stretch/>
        </p:blipFill>
        <p:spPr>
          <a:xfrm>
            <a:off x="2502007" y="5069528"/>
            <a:ext cx="3876366" cy="1584490"/>
          </a:xfrm>
          <a:prstGeom prst="rect">
            <a:avLst/>
          </a:prstGeom>
        </p:spPr>
      </p:pic>
      <p:pic>
        <p:nvPicPr>
          <p:cNvPr id="14" name="Google Shape;266;p22"/>
          <p:cNvPicPr preferRelativeResize="0"/>
          <p:nvPr/>
        </p:nvPicPr>
        <p:blipFill rotWithShape="1">
          <a:blip r:embed="rId14">
            <a:alphaModFix/>
          </a:blip>
          <a:srcRect r="80230"/>
          <a:stretch/>
        </p:blipFill>
        <p:spPr>
          <a:xfrm>
            <a:off x="4100469" y="6183259"/>
            <a:ext cx="679442" cy="675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AR" smtClean="0"/>
              <a:pPr/>
              <a:t>22</a:t>
            </a:fld>
            <a:endParaRPr lang="es-AR"/>
          </a:p>
        </p:txBody>
      </p:sp>
      <p:pic>
        <p:nvPicPr>
          <p:cNvPr id="1026" name="Picture 2" descr="https://estaticos.smn.gob.ar/vmsr/radar/COMP_ARG_ZH_CMAX_20200310_210000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7" y="1035134"/>
            <a:ext cx="3975177" cy="53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83168" y="132976"/>
            <a:ext cx="8837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AR" dirty="0" smtClean="0">
                <a:solidFill>
                  <a:srgbClr val="FF0000"/>
                </a:solidFill>
              </a:rPr>
              <a:t>SISTEMA DE RADARES </a:t>
            </a:r>
          </a:p>
          <a:p>
            <a:r>
              <a:rPr lang="es-AR" dirty="0" smtClean="0">
                <a:solidFill>
                  <a:srgbClr val="FF0000"/>
                </a:solidFill>
              </a:rPr>
              <a:t>METEOROLÓGICOS </a:t>
            </a:r>
          </a:p>
          <a:p>
            <a:r>
              <a:rPr lang="es-AR" dirty="0" smtClean="0">
                <a:solidFill>
                  <a:srgbClr val="FF0000"/>
                </a:solidFill>
              </a:rPr>
              <a:t>EN ARGENTINA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44" y="1217714"/>
            <a:ext cx="4951156" cy="4999909"/>
          </a:xfrm>
          <a:prstGeom prst="rect">
            <a:avLst/>
          </a:prstGeom>
        </p:spPr>
      </p:pic>
      <p:pic>
        <p:nvPicPr>
          <p:cNvPr id="7" name="Picture 2" descr="https://estaticos.smn.gob.ar/vmsr/radar/COMP_ARG_ZH_CMAX_20200310_210000Z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93240" r="11134" b="-374"/>
          <a:stretch/>
        </p:blipFill>
        <p:spPr bwMode="auto">
          <a:xfrm>
            <a:off x="2996418" y="79387"/>
            <a:ext cx="6147582" cy="67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-62204" y="-118278"/>
            <a:ext cx="7886700" cy="98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3733" dirty="0"/>
              <a:t>Vegetación</a:t>
            </a:r>
            <a:endParaRPr lang="es-AR" sz="3733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0" y="625231"/>
            <a:ext cx="9144000" cy="1042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444" t="29629" r="25214" b="16430"/>
          <a:stretch/>
        </p:blipFill>
        <p:spPr>
          <a:xfrm>
            <a:off x="0" y="708595"/>
            <a:ext cx="4600642" cy="30844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4444" t="29781" r="25129" b="15822"/>
          <a:stretch/>
        </p:blipFill>
        <p:spPr>
          <a:xfrm>
            <a:off x="39078" y="3797582"/>
            <a:ext cx="4532923" cy="30604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52345" y="4560759"/>
            <a:ext cx="2458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600" dirty="0">
                <a:hlinkClick r:id="rId4"/>
              </a:rPr>
              <a:t>http://www.crc-sas.org/es/</a:t>
            </a:r>
            <a:endParaRPr lang="es-AR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9487" t="15346" r="18974" b="15821"/>
          <a:stretch/>
        </p:blipFill>
        <p:spPr>
          <a:xfrm>
            <a:off x="4642339" y="750276"/>
            <a:ext cx="4501661" cy="37763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2338" y="4860166"/>
            <a:ext cx="26264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Procesados con datos del sensor MODIS a bordo del satélite Terra, NASA. Resolución espacial 1 Km.</a:t>
            </a:r>
            <a:endParaRPr lang="en-US" sz="1600" dirty="0"/>
          </a:p>
        </p:txBody>
      </p:sp>
      <p:pic>
        <p:nvPicPr>
          <p:cNvPr id="9" name="Google Shape;266;p22"/>
          <p:cNvPicPr preferRelativeResize="0"/>
          <p:nvPr/>
        </p:nvPicPr>
        <p:blipFill rotWithShape="1">
          <a:blip r:embed="rId6">
            <a:alphaModFix/>
          </a:blip>
          <a:srcRect r="80230"/>
          <a:stretch/>
        </p:blipFill>
        <p:spPr>
          <a:xfrm>
            <a:off x="7339143" y="5079765"/>
            <a:ext cx="1171811" cy="1306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97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965066" y="-83360"/>
            <a:ext cx="6921633" cy="98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3733" dirty="0"/>
              <a:t>Inundaciones </a:t>
            </a:r>
            <a:endParaRPr lang="es-AR" sz="3733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0" y="625231"/>
            <a:ext cx="9144000" cy="1042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50215"/>
          <a:stretch/>
        </p:blipFill>
        <p:spPr>
          <a:xfrm>
            <a:off x="1" y="620295"/>
            <a:ext cx="3168167" cy="48874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49786"/>
          <a:stretch/>
        </p:blipFill>
        <p:spPr>
          <a:xfrm>
            <a:off x="3152574" y="625700"/>
            <a:ext cx="3200101" cy="4979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067" y="5546863"/>
            <a:ext cx="386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600" dirty="0"/>
              <a:t>Imagen composición color en tres bandas de 500 m de resolución – </a:t>
            </a:r>
            <a:r>
              <a:rPr lang="es-AR" sz="1600" b="1" dirty="0"/>
              <a:t>TERRA-MODIS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52674" y="4395678"/>
            <a:ext cx="2791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Incremento Hídrico: Calculado a partir de la diferencia de imágenes </a:t>
            </a:r>
            <a:r>
              <a:rPr lang="es-ES" sz="1600" dirty="0" smtClean="0"/>
              <a:t>SENTINEL 1 </a:t>
            </a:r>
            <a:r>
              <a:rPr lang="es-ES" sz="1600" dirty="0"/>
              <a:t>(Banda C- Radar de Apertura Sintética) de una media de imágenes antes del evento (20-12-2018 al 05-01-2019) y después del evento (media de imágenes del 10-01-2019 al 21-01-2019) – 40 m resolución</a:t>
            </a:r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850" y="635652"/>
            <a:ext cx="3020150" cy="37600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3743" cy="6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858129" y="-41254"/>
            <a:ext cx="3713872" cy="98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2400" dirty="0"/>
              <a:t>Humedad del Suelo</a:t>
            </a:r>
            <a:endParaRPr lang="es-AR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6251713" y="1855073"/>
            <a:ext cx="2747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Monitoreo Humedad del Suelo:</a:t>
            </a:r>
          </a:p>
          <a:p>
            <a:endParaRPr lang="es-ES" sz="2000" dirty="0"/>
          </a:p>
          <a:p>
            <a:pPr marL="228594" indent="-228594">
              <a:buFontTx/>
              <a:buChar char="-"/>
            </a:pPr>
            <a:r>
              <a:rPr lang="es-ES" sz="2000" dirty="0"/>
              <a:t>Promedio y Anomalías de humedad del suelo</a:t>
            </a:r>
          </a:p>
          <a:p>
            <a:pPr marL="228594" indent="-228594">
              <a:buFontTx/>
              <a:buChar char="-"/>
            </a:pPr>
            <a:endParaRPr lang="es-ES" sz="2000" dirty="0"/>
          </a:p>
          <a:p>
            <a:pPr marL="228594" indent="-228594">
              <a:buFontTx/>
              <a:buChar char="-"/>
            </a:pPr>
            <a:r>
              <a:rPr lang="es-ES" sz="2000" dirty="0"/>
              <a:t>Contribuyen al análisis de las condiciones del estado del suelo (indicador de sequía)</a:t>
            </a:r>
          </a:p>
          <a:p>
            <a:endParaRPr lang="es-ES" sz="2000" dirty="0"/>
          </a:p>
          <a:p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5802" b="44692"/>
          <a:stretch/>
        </p:blipFill>
        <p:spPr>
          <a:xfrm>
            <a:off x="3837354" y="21266"/>
            <a:ext cx="5306646" cy="1572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824756"/>
            <a:ext cx="5731812" cy="595424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6724679" y="5055951"/>
            <a:ext cx="2078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Sensor SMAP – radiómetro en banda L – 9Km de resolución espacial. Fuente CONAE</a:t>
            </a:r>
            <a:endParaRPr lang="en-US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25084" y="353634"/>
            <a:ext cx="2262274" cy="2186058"/>
            <a:chOff x="2981254" y="3973583"/>
            <a:chExt cx="2220039" cy="1700198"/>
          </a:xfrm>
          <a:scene3d>
            <a:camera prst="orthographicFront"/>
            <a:lightRig rig="chilly" dir="t"/>
          </a:scene3d>
        </p:grpSpPr>
        <p:sp>
          <p:nvSpPr>
            <p:cNvPr id="3" name="Elipse 2"/>
            <p:cNvSpPr/>
            <p:nvPr/>
          </p:nvSpPr>
          <p:spPr>
            <a:xfrm>
              <a:off x="2981254" y="3973583"/>
              <a:ext cx="2220039" cy="1700198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/>
            <p:cNvSpPr/>
            <p:nvPr/>
          </p:nvSpPr>
          <p:spPr>
            <a:xfrm>
              <a:off x="3306371" y="4222571"/>
              <a:ext cx="1569805" cy="12022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1600" b="1" kern="1200" dirty="0" smtClean="0">
                  <a:solidFill>
                    <a:schemeClr val="bg2">
                      <a:lumMod val="25000"/>
                    </a:schemeClr>
                  </a:solidFill>
                </a:rPr>
                <a:t>Servicios de Monitoreo y pronósticos Meteorológico y climáticos</a:t>
              </a:r>
              <a:endParaRPr lang="es-AR" sz="1600" b="1" kern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/>
          </p:nvPr>
        </p:nvGraphicFramePr>
        <p:xfrm>
          <a:off x="7799695" y="100301"/>
          <a:ext cx="1228300" cy="134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87358" y="375208"/>
            <a:ext cx="4999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Pronósticos meteorológicos de eventos extremos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Pronóstico corto a mediano plazo ( horas a 2 semanas)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Pronósticos semanal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Pronóstico climático trimestral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Informes especiales de pronósticos</a:t>
            </a:r>
          </a:p>
          <a:p>
            <a:endParaRPr lang="es-AR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l="13846" t="8358" r="14701" b="26913"/>
          <a:stretch/>
        </p:blipFill>
        <p:spPr>
          <a:xfrm>
            <a:off x="2257418" y="2539692"/>
            <a:ext cx="6355819" cy="43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5104-EAB5-4D6E-9388-61E907DC927F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4" name="CuadroTexto 3"/>
          <p:cNvSpPr txBox="1"/>
          <p:nvPr/>
        </p:nvSpPr>
        <p:spPr>
          <a:xfrm>
            <a:off x="1308292" y="3909233"/>
            <a:ext cx="618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observan regiones donde las previsiones numéricas experimentales de los principales modelos globales de simulación del clima </a:t>
            </a:r>
            <a:r>
              <a:rPr lang="es-MX" dirty="0" smtClean="0"/>
              <a:t>y&lt;&lt;&lt;&lt;&lt;&lt;&lt;&lt;&lt; </a:t>
            </a:r>
            <a:r>
              <a:rPr lang="es-MX" dirty="0"/>
              <a:t>modelos estadísticos indican diferencias en cuanto a las probabilidades en el pronóstico estacional. En condiciones neutras del </a:t>
            </a:r>
            <a:r>
              <a:rPr lang="es-MX" dirty="0">
                <a:hlinkClick r:id="rId2"/>
              </a:rPr>
              <a:t>Fenómeno El Niño Oscilación del Sur (ENOS)</a:t>
            </a:r>
            <a:r>
              <a:rPr lang="es-MX" dirty="0"/>
              <a:t> y en zonas sin otros forzantes, se espera que el comportamiento responda a la probabilidad del 33.3% en cada categoría (Climatología).</a:t>
            </a:r>
            <a:endParaRPr lang="es-AR" dirty="0"/>
          </a:p>
        </p:txBody>
      </p:sp>
      <p:pic>
        <p:nvPicPr>
          <p:cNvPr id="1026" name="Picture 2" descr="https://www.smn.gob.ar/sites/default/files/styles/boletin/public/prono_pp_mam2020.jpg?itok=2rY_GZf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3" y="841799"/>
            <a:ext cx="2679665" cy="315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mn.gob.ar/sites/default/files/styles/boletin/public/prono_tmed_mam2020.jpg?itok=1ziwn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58" y="775973"/>
            <a:ext cx="2733281" cy="32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96011" y="-15954"/>
            <a:ext cx="6223989" cy="6052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333" b="1">
                <a:solidFill>
                  <a:schemeClr val="bg1"/>
                </a:solidFill>
              </a:defRPr>
            </a:lvl1pPr>
          </a:lstStyle>
          <a:p>
            <a:r>
              <a:rPr lang="es-AR" dirty="0"/>
              <a:t>Pronóstico  climático </a:t>
            </a:r>
            <a:r>
              <a:rPr lang="es-AR" dirty="0" smtClean="0"/>
              <a:t>Trimestral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710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5104-EAB5-4D6E-9388-61E907DC927F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4" name="Rectángulo 3"/>
          <p:cNvSpPr/>
          <p:nvPr/>
        </p:nvSpPr>
        <p:spPr>
          <a:xfrm>
            <a:off x="313005" y="3718679"/>
            <a:ext cx="85179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767676"/>
                </a:solidFill>
                <a:latin typeface="Roboto"/>
              </a:rPr>
              <a:t>El </a:t>
            </a:r>
            <a:r>
              <a:rPr lang="es-MX" b="1" dirty="0">
                <a:solidFill>
                  <a:srgbClr val="767676"/>
                </a:solidFill>
                <a:latin typeface="Roboto"/>
              </a:rPr>
              <a:t>estado actual del fenómeno ENOS es neutral.</a:t>
            </a:r>
            <a:r>
              <a:rPr lang="es-MX" dirty="0">
                <a:solidFill>
                  <a:srgbClr val="767676"/>
                </a:solidFill>
                <a:latin typeface="Roboto"/>
              </a:rPr>
              <a:t> En febrero la temperatura de la superficie del mar (TSM) en el Pacífico ecuatorial fue superior a sus valores normales alrededor de la línea de fecha y cerca de la costa Sudamericana. Los vientos alisios se mantuvieron en promedio debilitados alrededor y al oeste de la línea de fecha durante febrero. El Índice de Oscilación del Sur se mantuvo alrededor de valores neutrales. Hubo mayor convección alrededor de la línea de fecha y menor convección en la región del continente marítimo.</a:t>
            </a:r>
          </a:p>
          <a:p>
            <a:pPr algn="just"/>
            <a:r>
              <a:rPr lang="es-MX" dirty="0">
                <a:solidFill>
                  <a:srgbClr val="767676"/>
                </a:solidFill>
                <a:latin typeface="Roboto"/>
              </a:rPr>
              <a:t>De acuerdo a los modelos dinámicos y estadísticos,</a:t>
            </a:r>
            <a:r>
              <a:rPr lang="es-MX" b="1" dirty="0">
                <a:solidFill>
                  <a:srgbClr val="767676"/>
                </a:solidFill>
                <a:latin typeface="Roboto"/>
              </a:rPr>
              <a:t> en el trimestre marzo-abril-mayo 2020 (MAM) hay 61% de probabilidad de mantener la fase neutral</a:t>
            </a:r>
            <a:r>
              <a:rPr lang="es-MX" dirty="0">
                <a:solidFill>
                  <a:srgbClr val="767676"/>
                </a:solidFill>
                <a:latin typeface="Roboto"/>
              </a:rPr>
              <a:t>. Esta probabilidad se mantiene alta durante el otoño.</a:t>
            </a:r>
          </a:p>
          <a:p>
            <a:r>
              <a:rPr lang="es-MX" dirty="0">
                <a:solidFill>
                  <a:srgbClr val="767676"/>
                </a:solidFill>
                <a:latin typeface="Roboto"/>
              </a:rPr>
              <a:t> </a:t>
            </a:r>
            <a:endParaRPr lang="es-MX" b="0" i="0" dirty="0">
              <a:solidFill>
                <a:srgbClr val="767676"/>
              </a:solidFill>
              <a:effectLst/>
              <a:latin typeface="Roboto"/>
            </a:endParaRPr>
          </a:p>
        </p:txBody>
      </p:sp>
      <p:sp>
        <p:nvSpPr>
          <p:cNvPr id="6" name="TextBox 21"/>
          <p:cNvSpPr txBox="1"/>
          <p:nvPr/>
        </p:nvSpPr>
        <p:spPr>
          <a:xfrm>
            <a:off x="0" y="0"/>
            <a:ext cx="9144000" cy="6052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333" b="1" dirty="0">
                <a:solidFill>
                  <a:schemeClr val="bg1"/>
                </a:solidFill>
              </a:rPr>
              <a:t>El ENSO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5846" t="25549" r="17384" b="38764"/>
          <a:stretch/>
        </p:blipFill>
        <p:spPr>
          <a:xfrm>
            <a:off x="217204" y="993698"/>
            <a:ext cx="8613790" cy="25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52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" name="Table 1"/>
          <p:cNvGraphicFramePr/>
          <p:nvPr>
            <p:extLst>
              <p:ext uri="{D42A27DB-BD31-4B8C-83A1-F6EECF244321}">
                <p14:modId xmlns:p14="http://schemas.microsoft.com/office/powerpoint/2010/main" val="614971276"/>
              </p:ext>
            </p:extLst>
          </p:nvPr>
        </p:nvGraphicFramePr>
        <p:xfrm>
          <a:off x="540600" y="1066097"/>
          <a:ext cx="7036320" cy="5531652"/>
        </p:xfrm>
        <a:graphic>
          <a:graphicData uri="http://schemas.openxmlformats.org/drawingml/2006/table">
            <a:tbl>
              <a:tblPr/>
              <a:tblGrid>
                <a:gridCol w="1512000"/>
                <a:gridCol w="1175251"/>
                <a:gridCol w="2208245"/>
                <a:gridCol w="2140824"/>
              </a:tblGrid>
              <a:tr h="11508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ENOS (El Niño Oscilación del Sur)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Neutral</a:t>
                      </a:r>
                      <a:endParaRPr lang="es-ES" sz="1300" b="0" strike="noStrike" spc="-1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0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Probabilidad cercana al 60% de fase neutral durante el </a:t>
                      </a:r>
                      <a:r>
                        <a:rPr lang="es-ES" sz="1300" b="0" strike="noStrike" spc="-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otoño.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0" strike="noStrike" spc="-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X</a:t>
                      </a: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</a:tr>
              <a:tr h="774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IOD (Dipolo del Océano Índico)</a:t>
                      </a:r>
                      <a:endParaRPr lang="es-ES" sz="1300" b="0" strike="noStrike" spc="-1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Neutral</a:t>
                      </a:r>
                      <a:endParaRPr lang="es-ES" sz="1300" b="0" strike="noStrike" spc="-1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0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Continuará en fase neutral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0" strike="noStrike" spc="-1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</a:tr>
              <a:tr h="16173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MJO (Oscilación de Madden-Julian)</a:t>
                      </a:r>
                      <a:endParaRPr lang="es-ES" sz="1300" b="0" strike="noStrike" spc="-1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Activa con señal débil en el continente marítimo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0" strike="noStrike" spc="-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Sin señal en los próximos 15 días.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0" strike="noStrike" spc="-1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X</a:t>
                      </a: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</a:tr>
              <a:tr h="10879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SAM (Oscilación Antártica)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Fase positiva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0" strike="noStrike" spc="-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Se mantendrá</a:t>
                      </a:r>
                      <a:r>
                        <a:rPr lang="es-ES" sz="1300" b="0" strike="noStrike" spc="-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 positiva en la próxima semana.</a:t>
                      </a:r>
                      <a:endParaRPr lang="es-ES" sz="1300" b="0" strike="noStrike" spc="-1" dirty="0">
                        <a:latin typeface="Arial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0" strike="noStrike" spc="-1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</a:t>
                      </a:r>
                      <a:r>
                        <a:rPr lang="es-ES" sz="1300" b="0" strike="noStrike" spc="-1" baseline="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favorecen temperaturas más cálidas en la Patagonia.</a:t>
                      </a:r>
                      <a:endParaRPr lang="es-ES" sz="1300" b="0" strike="noStrike" spc="-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7C80"/>
                    </a:solidFill>
                  </a:tcPr>
                </a:tc>
              </a:tr>
              <a:tr h="9006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SIS (Patrón de Variabilidad </a:t>
                      </a:r>
                      <a:r>
                        <a:rPr lang="es-ES" sz="1300" b="1" strike="noStrike" spc="-1" dirty="0" err="1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Subestacional</a:t>
                      </a:r>
                      <a:r>
                        <a:rPr lang="es-ES" sz="1300" b="1" strike="noStrike" spc="-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)</a:t>
                      </a:r>
                      <a:endParaRPr lang="es-ES" sz="1300" b="1" strike="noStrike" spc="-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Neutral</a:t>
                      </a: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" sz="1300" b="1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No disponible</a:t>
                      </a: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300" b="0" strike="noStrike" spc="-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+mn-cs"/>
                        </a:rPr>
                        <a:t>No disponible</a:t>
                      </a:r>
                    </a:p>
                  </a:txBody>
                  <a:tcPr marL="91200" marR="91200" marT="60960" marB="60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3" name="CustomShape 2"/>
          <p:cNvSpPr/>
          <p:nvPr/>
        </p:nvSpPr>
        <p:spPr>
          <a:xfrm>
            <a:off x="-18240" y="32160"/>
            <a:ext cx="9142080" cy="46128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45120" rIns="90240" bIns="45120"/>
          <a:lstStyle/>
          <a:p>
            <a:pPr algn="ctr">
              <a:lnSpc>
                <a:spcPct val="100000"/>
              </a:lnSpc>
            </a:pPr>
            <a:r>
              <a:rPr lang="es-ES" sz="2200" b="1" spc="-1">
                <a:solidFill>
                  <a:srgbClr val="0070C0"/>
                </a:solidFill>
                <a:latin typeface="Calibri"/>
                <a:ea typeface="Calibri"/>
              </a:rPr>
              <a:t>Resumen</a:t>
            </a:r>
            <a:endParaRPr lang="es-ES" sz="2200" spc="-1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2002081" y="645608"/>
            <a:ext cx="1129759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333" b="1" spc="-1" dirty="0">
                <a:solidFill>
                  <a:srgbClr val="000000"/>
                </a:solidFill>
                <a:latin typeface="Calibri"/>
                <a:ea typeface="Calibri"/>
              </a:rPr>
              <a:t>MONITOREO</a:t>
            </a:r>
            <a:endParaRPr lang="es-ES" sz="1333" spc="-1" dirty="0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3433920" y="645608"/>
            <a:ext cx="1330101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333" b="1" spc="-1" dirty="0">
                <a:solidFill>
                  <a:srgbClr val="000000"/>
                </a:solidFill>
                <a:latin typeface="Calibri"/>
                <a:ea typeface="Calibri"/>
              </a:rPr>
              <a:t>PRONÓSTICO</a:t>
            </a:r>
            <a:endParaRPr lang="es-ES" sz="1333" spc="-1" dirty="0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5221281" y="588000"/>
            <a:ext cx="2424480" cy="420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333" b="1" spc="-1" dirty="0">
                <a:solidFill>
                  <a:srgbClr val="000000"/>
                </a:solidFill>
                <a:latin typeface="Calibri"/>
                <a:ea typeface="Calibri"/>
              </a:rPr>
              <a:t>INFLUENCIA EN EL PRONÓSTICO</a:t>
            </a:r>
            <a:endParaRPr lang="es-ES" sz="1333" spc="-1" dirty="0"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7619040" y="2855040"/>
            <a:ext cx="1476960" cy="46128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200" b="1" spc="-1" dirty="0">
                <a:solidFill>
                  <a:srgbClr val="FFFFFF"/>
                </a:solidFill>
                <a:latin typeface="Calibri"/>
                <a:ea typeface="Calibri"/>
              </a:rPr>
              <a:t>Fase positiva / Activa</a:t>
            </a:r>
            <a:endParaRPr lang="es-ES" sz="1200" spc="-1" dirty="0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7619040" y="3312480"/>
            <a:ext cx="1476960" cy="461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200" b="1" spc="-1">
                <a:solidFill>
                  <a:srgbClr val="FFFFFF"/>
                </a:solidFill>
                <a:latin typeface="Calibri"/>
                <a:ea typeface="Calibri"/>
              </a:rPr>
              <a:t>Fase Neutral / Inactiva</a:t>
            </a:r>
            <a:endParaRPr lang="es-ES" sz="1200" spc="-1"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>
            <a:off x="7619040" y="3775200"/>
            <a:ext cx="1476960" cy="461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200" b="1" spc="-1">
                <a:solidFill>
                  <a:srgbClr val="FFFFFF"/>
                </a:solidFill>
                <a:latin typeface="Calibri"/>
                <a:ea typeface="Calibri"/>
              </a:rPr>
              <a:t>Fase Negativa</a:t>
            </a:r>
            <a:endParaRPr lang="es-ES" sz="1200" spc="-1">
              <a:latin typeface="Arial"/>
            </a:endParaRPr>
          </a:p>
        </p:txBody>
      </p:sp>
      <p:sp>
        <p:nvSpPr>
          <p:cNvPr id="140" name="CustomShape 9"/>
          <p:cNvSpPr/>
          <p:nvPr/>
        </p:nvSpPr>
        <p:spPr>
          <a:xfrm>
            <a:off x="7591200" y="2375520"/>
            <a:ext cx="1532640" cy="46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200" spc="-1">
                <a:solidFill>
                  <a:srgbClr val="000000"/>
                </a:solidFill>
                <a:latin typeface="Calibri"/>
                <a:ea typeface="Calibri"/>
              </a:rPr>
              <a:t>Estado Actual del índice:</a:t>
            </a:r>
            <a:endParaRPr lang="es-ES" sz="1200" spc="-1">
              <a:latin typeface="Arial"/>
            </a:endParaRPr>
          </a:p>
        </p:txBody>
      </p:sp>
      <p:sp>
        <p:nvSpPr>
          <p:cNvPr id="141" name="CustomShape 10"/>
          <p:cNvSpPr/>
          <p:nvPr/>
        </p:nvSpPr>
        <p:spPr>
          <a:xfrm rot="16200000">
            <a:off x="-629725" y="1835020"/>
            <a:ext cx="1960248" cy="4224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467" spc="-1" dirty="0">
                <a:solidFill>
                  <a:srgbClr val="000000"/>
                </a:solidFill>
                <a:latin typeface="Calibri"/>
                <a:ea typeface="Calibri"/>
              </a:rPr>
              <a:t>ESTACIONALES</a:t>
            </a:r>
            <a:endParaRPr lang="es-ES" sz="1467" spc="-1" dirty="0">
              <a:latin typeface="Arial"/>
            </a:endParaRPr>
          </a:p>
        </p:txBody>
      </p:sp>
      <p:sp>
        <p:nvSpPr>
          <p:cNvPr id="142" name="CustomShape 11"/>
          <p:cNvSpPr/>
          <p:nvPr/>
        </p:nvSpPr>
        <p:spPr>
          <a:xfrm rot="16200000">
            <a:off x="-1449583" y="4607566"/>
            <a:ext cx="3571405" cy="40896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ctr">
              <a:lnSpc>
                <a:spcPct val="100000"/>
              </a:lnSpc>
            </a:pPr>
            <a:r>
              <a:rPr lang="es-ES" sz="1467" spc="-1">
                <a:solidFill>
                  <a:srgbClr val="000000"/>
                </a:solidFill>
                <a:latin typeface="Calibri"/>
                <a:ea typeface="Calibri"/>
              </a:rPr>
              <a:t>SUB-ESTACIONALES</a:t>
            </a:r>
            <a:endParaRPr lang="es-ES" sz="1467" spc="-1">
              <a:latin typeface="Arial"/>
            </a:endParaRPr>
          </a:p>
        </p:txBody>
      </p:sp>
      <p:sp>
        <p:nvSpPr>
          <p:cNvPr id="143" name="CustomShape 12"/>
          <p:cNvSpPr/>
          <p:nvPr/>
        </p:nvSpPr>
        <p:spPr>
          <a:xfrm>
            <a:off x="7645761" y="4496640"/>
            <a:ext cx="1381440" cy="44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240" tIns="91680" rIns="90240" bIns="91680"/>
          <a:lstStyle/>
          <a:p>
            <a:pPr algn="just">
              <a:lnSpc>
                <a:spcPct val="100000"/>
              </a:lnSpc>
            </a:pPr>
            <a:r>
              <a:rPr lang="es-ES" sz="1200" spc="-1" dirty="0">
                <a:solidFill>
                  <a:srgbClr val="000000"/>
                </a:solidFill>
                <a:latin typeface="Calibri"/>
                <a:ea typeface="Calibri"/>
              </a:rPr>
              <a:t>X = sin influencia en el pronóstico</a:t>
            </a:r>
            <a:endParaRPr lang="es-ES" sz="1200" spc="-1" dirty="0">
              <a:latin typeface="Arial"/>
            </a:endParaRPr>
          </a:p>
        </p:txBody>
      </p:sp>
      <p:sp>
        <p:nvSpPr>
          <p:cNvPr id="14" name="TextBox 21"/>
          <p:cNvSpPr txBox="1"/>
          <p:nvPr/>
        </p:nvSpPr>
        <p:spPr>
          <a:xfrm>
            <a:off x="0" y="0"/>
            <a:ext cx="9144000" cy="6052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333" b="1" dirty="0">
                <a:solidFill>
                  <a:schemeClr val="bg1"/>
                </a:solidFill>
              </a:rPr>
              <a:t>Índices de monitoreo y pronóstico </a:t>
            </a:r>
            <a:r>
              <a:rPr lang="es-ES" sz="3333" b="1" dirty="0" err="1">
                <a:solidFill>
                  <a:schemeClr val="bg1"/>
                </a:solidFill>
              </a:rPr>
              <a:t>subestacional</a:t>
            </a:r>
            <a:r>
              <a:rPr lang="es-ES" sz="3333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Elipse 1"/>
          <p:cNvSpPr/>
          <p:nvPr/>
        </p:nvSpPr>
        <p:spPr>
          <a:xfrm>
            <a:off x="540600" y="1008488"/>
            <a:ext cx="1597689" cy="904718"/>
          </a:xfrm>
          <a:prstGeom prst="ellipse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76474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3349111-9188-4347-AD4D-961AACD09F94}" type="slidenum">
              <a:rPr lang="en-US" altLang="fr-FR" sz="1400"/>
              <a:pPr/>
              <a:t>3</a:t>
            </a:fld>
            <a:endParaRPr lang="en-US" altLang="fr-FR" sz="140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b="1" dirty="0" smtClean="0"/>
              <a:t>Organization </a:t>
            </a:r>
            <a:r>
              <a:rPr lang="en-US" altLang="fr-FR" b="1" dirty="0" err="1" smtClean="0"/>
              <a:t>Meteorologica</a:t>
            </a:r>
            <a:r>
              <a:rPr lang="en-US" altLang="fr-FR" b="1" dirty="0" smtClean="0"/>
              <a:t> Mundial</a:t>
            </a:r>
            <a:endParaRPr lang="en-GB" altLang="fr-FR" b="1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797" y="1628776"/>
            <a:ext cx="8987203" cy="4467225"/>
          </a:xfrm>
        </p:spPr>
        <p:txBody>
          <a:bodyPr/>
          <a:lstStyle/>
          <a:p>
            <a:pPr marL="0" indent="0" defTabSz="995363" eaLnBrk="1" hangingPunct="1">
              <a:lnSpc>
                <a:spcPct val="90000"/>
              </a:lnSpc>
              <a:buNone/>
            </a:pPr>
            <a:r>
              <a:rPr lang="es-ES" sz="2800" dirty="0"/>
              <a:t>La Organización Meteorológica Mundial (OMM) es un organismo especializado de las Naciones Unidas, integrado por 193 Estados y Territorios Miembros. Su predecesora fue la Organización Meteorológica Internacional (OMI), cuyos orígenes remontan a 1873, año en que se celebró en Viena el Congreso Meteorológico Internacional. </a:t>
            </a:r>
            <a:endParaRPr lang="es-ES" sz="2800" dirty="0" smtClean="0"/>
          </a:p>
          <a:p>
            <a:pPr marL="0" indent="0" defTabSz="995363" eaLnBrk="1" hangingPunct="1">
              <a:lnSpc>
                <a:spcPct val="90000"/>
              </a:lnSpc>
              <a:buNone/>
            </a:pPr>
            <a:r>
              <a:rPr lang="es-ES" sz="2800" dirty="0" smtClean="0"/>
              <a:t>La </a:t>
            </a:r>
            <a:r>
              <a:rPr lang="es-ES" sz="2800" dirty="0"/>
              <a:t>OMM fue establecida el 23 de marzo de 1950 en virtud de la ratificación del Convenio de la OMM y un año después pasó a ser el organismo especializado de las Naciones Unidas para la meteorología (el tiempo y el clima), la hidrología operativa y las ciencias geofísicas </a:t>
            </a:r>
            <a:r>
              <a:rPr lang="es-ES" sz="2800" dirty="0" smtClean="0"/>
              <a:t>conexas</a:t>
            </a:r>
            <a:endParaRPr lang="en-US" altLang="ko-KR" sz="2800" b="1" dirty="0">
              <a:solidFill>
                <a:srgbClr val="000099"/>
              </a:solidFill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11015"/>
            <a:ext cx="3442851" cy="2914561"/>
            <a:chOff x="1227861" y="2088110"/>
            <a:chExt cx="2034567" cy="1854870"/>
          </a:xfrm>
          <a:scene3d>
            <a:camera prst="orthographicFront"/>
            <a:lightRig rig="chilly" dir="t"/>
          </a:scene3d>
        </p:grpSpPr>
        <p:sp>
          <p:nvSpPr>
            <p:cNvPr id="3" name="Elipse 2"/>
            <p:cNvSpPr/>
            <p:nvPr/>
          </p:nvSpPr>
          <p:spPr>
            <a:xfrm>
              <a:off x="1227861" y="2088110"/>
              <a:ext cx="2034567" cy="1854870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/>
            <p:cNvSpPr/>
            <p:nvPr/>
          </p:nvSpPr>
          <p:spPr>
            <a:xfrm>
              <a:off x="1336682" y="2146690"/>
              <a:ext cx="1819107" cy="15747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accent1">
                      <a:lumMod val="75000"/>
                    </a:schemeClr>
                  </a:solidFill>
                </a:rPr>
                <a:t>IMPLEMENTACIÓN de los seguros basado en información meteorológica y climática</a:t>
              </a:r>
              <a:endParaRPr lang="es-AR" sz="2400" b="1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34342075"/>
              </p:ext>
            </p:extLst>
          </p:nvPr>
        </p:nvGraphicFramePr>
        <p:xfrm>
          <a:off x="7799695" y="100301"/>
          <a:ext cx="1228300" cy="134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442851" y="674497"/>
            <a:ext cx="5022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/>
              <a:t>Circuitos </a:t>
            </a:r>
            <a:r>
              <a:rPr lang="es-AR" dirty="0" err="1" smtClean="0"/>
              <a:t>procedimentados</a:t>
            </a:r>
            <a:r>
              <a:rPr lang="es-AR" dirty="0" smtClean="0"/>
              <a:t> en </a:t>
            </a:r>
            <a:r>
              <a:rPr lang="es-AR" dirty="0"/>
              <a:t>tiempo real (24/7/365)  y operativo.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 smtClean="0"/>
              <a:t>Control </a:t>
            </a:r>
            <a:r>
              <a:rPr lang="es-AR" dirty="0"/>
              <a:t>del operaciones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dirty="0"/>
              <a:t>Tecnología de la Información y comunicación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s-AR" dirty="0"/>
              <a:t>Centro de Información Meteorológico.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s-AR" dirty="0"/>
              <a:t>Sistemas de entrega de información: EXTRANET, WEB, FTP, datos abiertos, IDE, API ) </a:t>
            </a:r>
          </a:p>
          <a:p>
            <a:r>
              <a:rPr lang="es-AR" dirty="0"/>
              <a:t> </a:t>
            </a:r>
          </a:p>
          <a:p>
            <a:endParaRPr lang="es-AR" dirty="0"/>
          </a:p>
        </p:txBody>
      </p:sp>
      <p:sp>
        <p:nvSpPr>
          <p:cNvPr id="7" name="TextBox 21"/>
          <p:cNvSpPr txBox="1"/>
          <p:nvPr/>
        </p:nvSpPr>
        <p:spPr>
          <a:xfrm>
            <a:off x="411765" y="3147435"/>
            <a:ext cx="2382169" cy="11181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333" b="1" dirty="0">
                <a:solidFill>
                  <a:schemeClr val="bg1"/>
                </a:solidFill>
              </a:rPr>
              <a:t>Extranet SMN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37917" t="17037" r="37812" b="33889"/>
          <a:stretch/>
        </p:blipFill>
        <p:spPr>
          <a:xfrm>
            <a:off x="766334" y="4238438"/>
            <a:ext cx="1673032" cy="25370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/>
          <a:srcRect t="7593" r="3854" b="10370"/>
          <a:stretch/>
        </p:blipFill>
        <p:spPr>
          <a:xfrm>
            <a:off x="3442851" y="3679576"/>
            <a:ext cx="3977016" cy="25450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002661" y="260768"/>
            <a:ext cx="2771334" cy="2850569"/>
            <a:chOff x="5163802" y="1900702"/>
            <a:chExt cx="1925470" cy="1775432"/>
          </a:xfrm>
          <a:scene3d>
            <a:camera prst="orthographicFront"/>
            <a:lightRig rig="chilly" dir="t"/>
          </a:scene3d>
        </p:grpSpPr>
        <p:sp>
          <p:nvSpPr>
            <p:cNvPr id="3" name="Elipse 2"/>
            <p:cNvSpPr/>
            <p:nvPr/>
          </p:nvSpPr>
          <p:spPr>
            <a:xfrm>
              <a:off x="5163802" y="1900702"/>
              <a:ext cx="1925470" cy="1775432"/>
            </a:xfrm>
            <a:prstGeom prst="ellipse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Elipse 4"/>
            <p:cNvSpPr/>
            <p:nvPr/>
          </p:nvSpPr>
          <p:spPr>
            <a:xfrm>
              <a:off x="5445781" y="2160708"/>
              <a:ext cx="1361512" cy="12554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400" b="1" kern="1200" dirty="0" smtClean="0">
                  <a:solidFill>
                    <a:schemeClr val="bg2">
                      <a:lumMod val="25000"/>
                    </a:schemeClr>
                  </a:solidFill>
                </a:rPr>
                <a:t>DESARROLLO DE INDICES basados en información/ conocimiento meteorológico y climático</a:t>
              </a:r>
              <a:endParaRPr lang="es-AR" sz="2400" b="1" kern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694254272"/>
              </p:ext>
            </p:extLst>
          </p:nvPr>
        </p:nvGraphicFramePr>
        <p:xfrm>
          <a:off x="7799695" y="100301"/>
          <a:ext cx="1228300" cy="134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3557" y="3139731"/>
            <a:ext cx="79060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Potenciar la relación con las </a:t>
            </a:r>
            <a:r>
              <a:rPr lang="es-AR" sz="2800" dirty="0" smtClean="0"/>
              <a:t>aseguradoras-Re </a:t>
            </a:r>
            <a:r>
              <a:rPr lang="es-AR" sz="2800" dirty="0"/>
              <a:t>y/o </a:t>
            </a:r>
            <a:r>
              <a:rPr lang="es-AR" sz="2800" dirty="0" smtClean="0"/>
              <a:t>empresas/ instituciones interesadas en el desarrollo de seguros.</a:t>
            </a:r>
            <a:endParaRPr lang="es-AR" sz="2800" dirty="0"/>
          </a:p>
          <a:p>
            <a:endParaRPr lang="es-AR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800" dirty="0"/>
              <a:t>Fomentar la </a:t>
            </a:r>
            <a:r>
              <a:rPr lang="es-AR" sz="2800" dirty="0" err="1"/>
              <a:t>co</a:t>
            </a:r>
            <a:r>
              <a:rPr lang="es-AR" sz="2800" dirty="0"/>
              <a:t>-producción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800" dirty="0"/>
              <a:t>Base de datos de Impacto. Tiene usos múltiples: </a:t>
            </a:r>
            <a:r>
              <a:rPr lang="es-AR" sz="2800" b="1" dirty="0" smtClean="0"/>
              <a:t>Pronósticos </a:t>
            </a:r>
            <a:r>
              <a:rPr lang="es-AR" sz="2800" b="1" dirty="0"/>
              <a:t>B</a:t>
            </a:r>
            <a:r>
              <a:rPr lang="es-AR" sz="2800" b="1" dirty="0" smtClean="0"/>
              <a:t>asados </a:t>
            </a:r>
            <a:r>
              <a:rPr lang="es-AR" sz="2800" b="1" dirty="0"/>
              <a:t>en </a:t>
            </a:r>
            <a:r>
              <a:rPr lang="es-AR" sz="2800" b="1" dirty="0" smtClean="0"/>
              <a:t>Impactos</a:t>
            </a:r>
            <a:r>
              <a:rPr lang="es-AR" sz="2800" dirty="0"/>
              <a:t>. </a:t>
            </a:r>
            <a:endParaRPr lang="es-AR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800" dirty="0" smtClean="0"/>
              <a:t>investigadores centros de I+D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743" cy="6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88" y="1819201"/>
            <a:ext cx="5283109" cy="4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25084" y="134865"/>
            <a:ext cx="7624687" cy="1961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altLang="es-AR" sz="3200" b="1" dirty="0" smtClean="0">
                <a:solidFill>
                  <a:srgbClr val="0070C0"/>
                </a:solidFill>
              </a:rPr>
              <a:t>Centros Regionales del Clima de la OMM</a:t>
            </a:r>
          </a:p>
          <a:p>
            <a:r>
              <a:rPr lang="es-AR" altLang="es-AR" sz="3200" b="1" dirty="0" smtClean="0">
                <a:solidFill>
                  <a:srgbClr val="0070C0"/>
                </a:solidFill>
              </a:rPr>
              <a:t>Centro Regional del Clima para el sur de América del Sur ( CRC-SAS) - Desde 2010</a:t>
            </a:r>
          </a:p>
        </p:txBody>
      </p:sp>
      <p:sp>
        <p:nvSpPr>
          <p:cNvPr id="3" name="Rectángulo 2"/>
          <p:cNvSpPr txBox="1">
            <a:spLocks/>
          </p:cNvSpPr>
          <p:nvPr/>
        </p:nvSpPr>
        <p:spPr>
          <a:xfrm>
            <a:off x="137735" y="1986594"/>
            <a:ext cx="5123582" cy="4483279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 centros de excelencia que </a:t>
            </a:r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crean productos climáticos regionales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apoyo de las actividades climáticas a escalas regional y nacional, y fortalecen la capacidad de los Miembros de la OMM de una determinada región para ofrecer mejores </a:t>
            </a:r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servicios climáticos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los usuarios nacionales.</a:t>
            </a:r>
          </a:p>
          <a:p>
            <a:pPr>
              <a:defRPr/>
            </a:pPr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Servicios de </a:t>
            </a:r>
            <a:r>
              <a:rPr lang="es-A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datos operacionales</a:t>
            </a:r>
          </a:p>
          <a:p>
            <a:pPr>
              <a:defRPr/>
            </a:pPr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Actividades operacionales de </a:t>
            </a:r>
            <a:r>
              <a:rPr lang="es-A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monitoreo Climático</a:t>
            </a:r>
          </a:p>
          <a:p>
            <a:pPr>
              <a:defRPr/>
            </a:pPr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Actividades operacionales de operacionales </a:t>
            </a:r>
            <a:r>
              <a:rPr lang="es-A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pronóstico a mediano plazo</a:t>
            </a:r>
          </a:p>
          <a:p>
            <a:pPr>
              <a:defRPr/>
            </a:pPr>
            <a:r>
              <a:rPr lang="es-A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Entrenamiento</a:t>
            </a:r>
            <a:r>
              <a:rPr lang="es-A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el uso de productos y servicios operacionales del CRC</a:t>
            </a:r>
            <a:endParaRPr lang="es-A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5 Elipse"/>
          <p:cNvSpPr/>
          <p:nvPr/>
        </p:nvSpPr>
        <p:spPr>
          <a:xfrm>
            <a:off x="6469943" y="2759930"/>
            <a:ext cx="1997869" cy="3384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pic>
        <p:nvPicPr>
          <p:cNvPr id="6" name="Google Shape;2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9150" y="1819201"/>
            <a:ext cx="3424849" cy="87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6;p22"/>
          <p:cNvPicPr preferRelativeResize="0"/>
          <p:nvPr/>
        </p:nvPicPr>
        <p:blipFill rotWithShape="1">
          <a:blip r:embed="rId3">
            <a:alphaModFix/>
          </a:blip>
          <a:srcRect r="80230"/>
          <a:stretch/>
        </p:blipFill>
        <p:spPr>
          <a:xfrm>
            <a:off x="7482943" y="295414"/>
            <a:ext cx="1171811" cy="1306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0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445763" y="1233262"/>
            <a:ext cx="8455940" cy="32121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s-AR" sz="4000" b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Proyecto</a:t>
            </a:r>
            <a:br>
              <a:rPr lang="es-AR" sz="4000" b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</a:br>
            <a:r>
              <a:rPr lang="es-AR" sz="4000" b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s-AR" sz="3100" b="1" dirty="0" smtClean="0">
                <a:solidFill>
                  <a:srgbClr val="0070C0"/>
                </a:solidFill>
              </a:rPr>
              <a:t>Diseño e implementación inicial de un sistema de información sobre sequías (monitoreo, predicción, preparación y mitigación de impactos) para el sur de América del Sur – SISSA”</a:t>
            </a:r>
            <a:r>
              <a:rPr lang="es-AR" sz="3100" b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/>
            </a:r>
            <a:br>
              <a:rPr lang="es-AR" sz="3100" b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</a:b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2129" cy="1885277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3624" y="3279256"/>
            <a:ext cx="8187929" cy="99417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AR" altLang="es-AR" sz="2700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354207" y="4101553"/>
            <a:ext cx="8116491" cy="3111103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AR" b="1" smtClean="0"/>
              <a:t>Banco Interamericano de Desarrollo. Bienes Públicos Regionales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AR" smtClean="0"/>
              <a:t>2018  </a:t>
            </a:r>
            <a:r>
              <a:rPr lang="es-ES" smtClean="0"/>
              <a:t>RG-T3308 – Bienes Públicos Regionales</a:t>
            </a:r>
          </a:p>
          <a:p>
            <a:pPr marL="0" indent="0">
              <a:buFont typeface="Arial" charset="0"/>
              <a:buNone/>
              <a:defRPr/>
            </a:pPr>
            <a:r>
              <a:rPr lang="es-419" b="1" smtClean="0"/>
              <a:t>Duración:</a:t>
            </a:r>
            <a:r>
              <a:rPr lang="es-419" smtClean="0"/>
              <a:t> 30 meses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s-419" b="1" smtClean="0"/>
              <a:t>Presupuesto:</a:t>
            </a:r>
            <a:r>
              <a:rPr lang="es-419" smtClean="0"/>
              <a:t> 550.000 USD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AR" b="1" smtClean="0"/>
              <a:t>Euroclima+ . Componente Gesti</a:t>
            </a:r>
            <a:r>
              <a:rPr lang="es-419" b="1" smtClean="0"/>
              <a:t>ón del Riesgo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419" b="1" smtClean="0"/>
              <a:t>Duración:</a:t>
            </a:r>
            <a:r>
              <a:rPr lang="es-419" smtClean="0"/>
              <a:t> 30 meses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es-419" b="1" smtClean="0"/>
              <a:t>Presupuesto:</a:t>
            </a:r>
            <a:r>
              <a:rPr lang="es-419" smtClean="0"/>
              <a:t> 1.280.438 Euros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AR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50" y="4856578"/>
            <a:ext cx="116562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46" y="5762644"/>
            <a:ext cx="3395663" cy="130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2469354" y="7384784"/>
            <a:ext cx="24946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100" b="1" dirty="0"/>
              <a:t>Inicio: </a:t>
            </a:r>
            <a:r>
              <a:rPr lang="es-AR" sz="2100" dirty="0"/>
              <a:t>2019-2021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325009" y="3544540"/>
            <a:ext cx="24946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100" b="1" dirty="0"/>
              <a:t>Inicio: </a:t>
            </a:r>
            <a:r>
              <a:rPr lang="es-AR" sz="2100" dirty="0"/>
              <a:t>2019-2021</a:t>
            </a: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/>
          <a:stretch/>
        </p:blipFill>
        <p:spPr>
          <a:xfrm>
            <a:off x="5874956" y="-144898"/>
            <a:ext cx="3269044" cy="20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1" y="365126"/>
            <a:ext cx="5856632" cy="946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Pilares</a:t>
            </a:r>
            <a:r>
              <a:rPr lang="en-US" sz="3200" dirty="0" smtClean="0"/>
              <a:t> SISSA &amp; </a:t>
            </a:r>
            <a:r>
              <a:rPr lang="en-US" sz="3200" dirty="0" err="1" smtClean="0"/>
              <a:t>Componentes</a:t>
            </a:r>
            <a:r>
              <a:rPr lang="en-US" sz="3200" dirty="0" smtClean="0"/>
              <a:t> BID</a:t>
            </a:r>
            <a:endParaRPr lang="en-US" sz="3200" dirty="0"/>
          </a:p>
        </p:txBody>
      </p:sp>
      <p:grpSp>
        <p:nvGrpSpPr>
          <p:cNvPr id="3" name="Group 38"/>
          <p:cNvGrpSpPr/>
          <p:nvPr/>
        </p:nvGrpSpPr>
        <p:grpSpPr>
          <a:xfrm>
            <a:off x="120575" y="1337774"/>
            <a:ext cx="2789238" cy="1075488"/>
            <a:chOff x="439339" y="1522411"/>
            <a:chExt cx="3718984" cy="1075488"/>
          </a:xfrm>
        </p:grpSpPr>
        <p:grpSp>
          <p:nvGrpSpPr>
            <p:cNvPr id="4" name="Group 3"/>
            <p:cNvGrpSpPr/>
            <p:nvPr/>
          </p:nvGrpSpPr>
          <p:grpSpPr>
            <a:xfrm>
              <a:off x="439339" y="1522412"/>
              <a:ext cx="1813389" cy="1075487"/>
              <a:chOff x="1536411" y="2158043"/>
              <a:chExt cx="1813389" cy="1376642"/>
            </a:xfrm>
          </p:grpSpPr>
          <p:sp>
            <p:nvSpPr>
              <p:cNvPr id="8" name="Rectangle 4"/>
              <p:cNvSpPr/>
              <p:nvPr/>
            </p:nvSpPr>
            <p:spPr>
              <a:xfrm>
                <a:off x="1536411" y="2158043"/>
                <a:ext cx="1813389" cy="13766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5"/>
              <p:cNvSpPr txBox="1"/>
              <p:nvPr/>
            </p:nvSpPr>
            <p:spPr>
              <a:xfrm>
                <a:off x="1536411" y="2269605"/>
                <a:ext cx="1545897" cy="1024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400" dirty="0" smtClean="0"/>
                  <a:t>Monitoreo</a:t>
                </a:r>
              </a:p>
              <a:p>
                <a:pPr algn="ctr"/>
                <a:r>
                  <a:rPr lang="es-AR" sz="1400" dirty="0" smtClean="0"/>
                  <a:t>y</a:t>
                </a:r>
              </a:p>
              <a:p>
                <a:pPr algn="ctr"/>
                <a:r>
                  <a:rPr lang="es-AR" sz="1400" dirty="0" smtClean="0"/>
                  <a:t>Predicci</a:t>
                </a:r>
                <a:r>
                  <a:rPr lang="es-AR" dirty="0" smtClean="0"/>
                  <a:t>ón</a:t>
                </a:r>
                <a:endParaRPr lang="es-AR" dirty="0"/>
              </a:p>
            </p:txBody>
          </p:sp>
        </p:grpSp>
        <p:grpSp>
          <p:nvGrpSpPr>
            <p:cNvPr id="5" name="Group 6"/>
            <p:cNvGrpSpPr/>
            <p:nvPr/>
          </p:nvGrpSpPr>
          <p:grpSpPr>
            <a:xfrm>
              <a:off x="2298834" y="1522411"/>
              <a:ext cx="1859489" cy="1075487"/>
              <a:chOff x="3691597" y="2158043"/>
              <a:chExt cx="1776962" cy="1376642"/>
            </a:xfrm>
          </p:grpSpPr>
          <p:sp>
            <p:nvSpPr>
              <p:cNvPr id="6" name="Rectangle 7"/>
              <p:cNvSpPr/>
              <p:nvPr/>
            </p:nvSpPr>
            <p:spPr>
              <a:xfrm>
                <a:off x="3735651" y="2158043"/>
                <a:ext cx="1732908" cy="13766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8"/>
              <p:cNvSpPr txBox="1"/>
              <p:nvPr/>
            </p:nvSpPr>
            <p:spPr>
              <a:xfrm>
                <a:off x="3691597" y="2245199"/>
                <a:ext cx="1668693" cy="94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400" dirty="0" smtClean="0"/>
                  <a:t>Caracterización</a:t>
                </a:r>
              </a:p>
              <a:p>
                <a:pPr algn="ctr"/>
                <a:r>
                  <a:rPr lang="es-AR" sz="1400" dirty="0"/>
                  <a:t>d</a:t>
                </a:r>
                <a:r>
                  <a:rPr lang="es-AR" sz="1400" dirty="0" smtClean="0"/>
                  <a:t>e Riesgos e Impactos</a:t>
                </a:r>
              </a:p>
            </p:txBody>
          </p:sp>
        </p:grpSp>
      </p:grpSp>
      <p:grpSp>
        <p:nvGrpSpPr>
          <p:cNvPr id="10" name="Group 39"/>
          <p:cNvGrpSpPr/>
          <p:nvPr/>
        </p:nvGrpSpPr>
        <p:grpSpPr>
          <a:xfrm>
            <a:off x="3158053" y="1324526"/>
            <a:ext cx="2728877" cy="1067615"/>
            <a:chOff x="4914468" y="1244889"/>
            <a:chExt cx="3638503" cy="1067615"/>
          </a:xfrm>
        </p:grpSpPr>
        <p:grpSp>
          <p:nvGrpSpPr>
            <p:cNvPr id="11" name="Group 9"/>
            <p:cNvGrpSpPr/>
            <p:nvPr/>
          </p:nvGrpSpPr>
          <p:grpSpPr>
            <a:xfrm>
              <a:off x="4914468" y="1251515"/>
              <a:ext cx="1819252" cy="1060989"/>
              <a:chOff x="5854414" y="2158043"/>
              <a:chExt cx="1732908" cy="1294337"/>
            </a:xfrm>
          </p:grpSpPr>
          <p:sp>
            <p:nvSpPr>
              <p:cNvPr id="15" name="Rectangle 10"/>
              <p:cNvSpPr/>
              <p:nvPr/>
            </p:nvSpPr>
            <p:spPr>
              <a:xfrm>
                <a:off x="5854414" y="2158043"/>
                <a:ext cx="1732908" cy="129433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1"/>
              <p:cNvSpPr txBox="1"/>
              <p:nvPr/>
            </p:nvSpPr>
            <p:spPr>
              <a:xfrm>
                <a:off x="5918627" y="2246682"/>
                <a:ext cx="1604482" cy="901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400" dirty="0" smtClean="0"/>
                  <a:t>Planificación,</a:t>
                </a:r>
              </a:p>
              <a:p>
                <a:pPr algn="ctr"/>
                <a:r>
                  <a:rPr lang="es-AR" sz="1400" dirty="0" smtClean="0"/>
                  <a:t>Preparación,</a:t>
                </a:r>
              </a:p>
              <a:p>
                <a:pPr algn="ctr"/>
                <a:r>
                  <a:rPr lang="es-AR" sz="1400" dirty="0" smtClean="0"/>
                  <a:t>Mitigac</a:t>
                </a:r>
                <a:r>
                  <a:rPr lang="es-AR" sz="1400" dirty="0"/>
                  <a:t>ión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820063" y="1244889"/>
              <a:ext cx="1732908" cy="1060989"/>
              <a:chOff x="7973174" y="2158043"/>
              <a:chExt cx="1732908" cy="1260077"/>
            </a:xfrm>
          </p:grpSpPr>
          <p:sp>
            <p:nvSpPr>
              <p:cNvPr id="13" name="Rectangle 13"/>
              <p:cNvSpPr/>
              <p:nvPr/>
            </p:nvSpPr>
            <p:spPr>
              <a:xfrm>
                <a:off x="7973174" y="2158043"/>
                <a:ext cx="1732908" cy="12600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8037387" y="2211019"/>
                <a:ext cx="1604483" cy="87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400" dirty="0" smtClean="0"/>
                  <a:t>Políticas</a:t>
                </a:r>
              </a:p>
              <a:p>
                <a:pPr algn="ctr"/>
                <a:r>
                  <a:rPr lang="es-AR" sz="1400" dirty="0" smtClean="0"/>
                  <a:t>Nacionales de Sequ</a:t>
                </a:r>
                <a:r>
                  <a:rPr lang="es-AR" sz="1400" dirty="0" smtClean="0">
                    <a:cs typeface="Calibri" panose="020F0502020204030204" pitchFamily="34" charset="0"/>
                  </a:rPr>
                  <a:t>í</a:t>
                </a:r>
                <a:r>
                  <a:rPr lang="es-AR" sz="1400" dirty="0" smtClean="0"/>
                  <a:t>a</a:t>
                </a:r>
                <a:endParaRPr lang="es-AR" sz="1400" dirty="0"/>
              </a:p>
            </p:txBody>
          </p:sp>
        </p:grpSp>
      </p:grpSp>
      <p:grpSp>
        <p:nvGrpSpPr>
          <p:cNvPr id="17" name="Group 28"/>
          <p:cNvGrpSpPr/>
          <p:nvPr/>
        </p:nvGrpSpPr>
        <p:grpSpPr>
          <a:xfrm>
            <a:off x="6485283" y="900972"/>
            <a:ext cx="2441443" cy="1511496"/>
            <a:chOff x="1336044" y="4360582"/>
            <a:chExt cx="3255256" cy="1511496"/>
          </a:xfrm>
        </p:grpSpPr>
        <p:grpSp>
          <p:nvGrpSpPr>
            <p:cNvPr id="18" name="Group 25"/>
            <p:cNvGrpSpPr/>
            <p:nvPr/>
          </p:nvGrpSpPr>
          <p:grpSpPr>
            <a:xfrm>
              <a:off x="1445162" y="4360582"/>
              <a:ext cx="2857916" cy="451366"/>
              <a:chOff x="1445162" y="4360582"/>
              <a:chExt cx="2857916" cy="451366"/>
            </a:xfrm>
          </p:grpSpPr>
          <p:sp>
            <p:nvSpPr>
              <p:cNvPr id="25" name="Rectangle 16"/>
              <p:cNvSpPr/>
              <p:nvPr/>
            </p:nvSpPr>
            <p:spPr>
              <a:xfrm>
                <a:off x="1533941" y="4360582"/>
                <a:ext cx="2656704" cy="4513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17"/>
              <p:cNvSpPr txBox="1"/>
              <p:nvPr/>
            </p:nvSpPr>
            <p:spPr>
              <a:xfrm>
                <a:off x="1445162" y="4401599"/>
                <a:ext cx="28579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dirty="0" smtClean="0"/>
                  <a:t>Educación, </a:t>
                </a:r>
                <a:r>
                  <a:rPr lang="es-AR" sz="1600" dirty="0"/>
                  <a:t>Divulgación</a:t>
                </a:r>
                <a:endParaRPr lang="es-AR" sz="1600" dirty="0" smtClean="0"/>
              </a:p>
            </p:txBody>
          </p:sp>
        </p:grpSp>
        <p:grpSp>
          <p:nvGrpSpPr>
            <p:cNvPr id="19" name="Group 26"/>
            <p:cNvGrpSpPr/>
            <p:nvPr/>
          </p:nvGrpSpPr>
          <p:grpSpPr>
            <a:xfrm>
              <a:off x="1336044" y="4890647"/>
              <a:ext cx="3094017" cy="451366"/>
              <a:chOff x="1336044" y="4878978"/>
              <a:chExt cx="3094017" cy="451366"/>
            </a:xfrm>
          </p:grpSpPr>
          <p:sp>
            <p:nvSpPr>
              <p:cNvPr id="23" name="Rectangle 19"/>
              <p:cNvSpPr/>
              <p:nvPr/>
            </p:nvSpPr>
            <p:spPr>
              <a:xfrm>
                <a:off x="1336044" y="4878978"/>
                <a:ext cx="3094016" cy="4513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0"/>
              <p:cNvSpPr/>
              <p:nvPr/>
            </p:nvSpPr>
            <p:spPr>
              <a:xfrm>
                <a:off x="1336044" y="4919995"/>
                <a:ext cx="3094017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1600" dirty="0" smtClean="0"/>
                  <a:t>Investigación y Desarrollo</a:t>
                </a:r>
                <a:endParaRPr lang="es-AR" sz="1600" dirty="0"/>
              </a:p>
            </p:txBody>
          </p:sp>
        </p:grpSp>
        <p:grpSp>
          <p:nvGrpSpPr>
            <p:cNvPr id="20" name="Group 27"/>
            <p:cNvGrpSpPr/>
            <p:nvPr/>
          </p:nvGrpSpPr>
          <p:grpSpPr>
            <a:xfrm>
              <a:off x="1445161" y="5420712"/>
              <a:ext cx="3146139" cy="451366"/>
              <a:chOff x="1445161" y="5420712"/>
              <a:chExt cx="3146139" cy="451366"/>
            </a:xfrm>
          </p:grpSpPr>
          <p:sp>
            <p:nvSpPr>
              <p:cNvPr id="21" name="Rectangle 22"/>
              <p:cNvSpPr/>
              <p:nvPr/>
            </p:nvSpPr>
            <p:spPr>
              <a:xfrm>
                <a:off x="1445162" y="5420712"/>
                <a:ext cx="2984899" cy="4513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3"/>
              <p:cNvSpPr/>
              <p:nvPr/>
            </p:nvSpPr>
            <p:spPr>
              <a:xfrm>
                <a:off x="1445161" y="5461729"/>
                <a:ext cx="31461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1600" dirty="0" smtClean="0"/>
                  <a:t>Coordinación Institucional</a:t>
                </a:r>
                <a:endParaRPr lang="es-AR" sz="1600" dirty="0"/>
              </a:p>
            </p:txBody>
          </p:sp>
        </p:grpSp>
      </p:grpSp>
      <p:grpSp>
        <p:nvGrpSpPr>
          <p:cNvPr id="27" name="Group 29"/>
          <p:cNvGrpSpPr/>
          <p:nvPr/>
        </p:nvGrpSpPr>
        <p:grpSpPr>
          <a:xfrm>
            <a:off x="210368" y="2663132"/>
            <a:ext cx="2609653" cy="1349245"/>
            <a:chOff x="3743739" y="4869656"/>
            <a:chExt cx="4247322" cy="1616955"/>
          </a:xfrm>
        </p:grpSpPr>
        <p:sp>
          <p:nvSpPr>
            <p:cNvPr id="28" name="Rounded Rectangle 30"/>
            <p:cNvSpPr/>
            <p:nvPr/>
          </p:nvSpPr>
          <p:spPr>
            <a:xfrm>
              <a:off x="3743739" y="4869656"/>
              <a:ext cx="4247322" cy="1596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31"/>
            <p:cNvSpPr txBox="1"/>
            <p:nvPr/>
          </p:nvSpPr>
          <p:spPr>
            <a:xfrm>
              <a:off x="3941210" y="4900583"/>
              <a:ext cx="3852381" cy="1586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 dirty="0" err="1" smtClean="0"/>
                <a:t>Componente</a:t>
              </a:r>
              <a:r>
                <a:rPr lang="en-US" sz="1600" dirty="0" smtClean="0"/>
                <a:t> 1:</a:t>
              </a:r>
            </a:p>
            <a:p>
              <a:pPr algn="ctr">
                <a:lnSpc>
                  <a:spcPts val="2400"/>
                </a:lnSpc>
              </a:pPr>
              <a:r>
                <a:rPr lang="es-ES_tradnl" sz="1600" dirty="0" smtClean="0"/>
                <a:t>Mejoramiento </a:t>
              </a:r>
              <a:r>
                <a:rPr lang="es-ES_tradnl" sz="1600" dirty="0"/>
                <a:t>de la información sobre riesgos e impactos de sequías</a:t>
              </a:r>
              <a:r>
                <a:rPr lang="es-ES_tradnl" sz="1600" dirty="0" smtClean="0"/>
                <a:t>.</a:t>
              </a:r>
            </a:p>
          </p:txBody>
        </p:sp>
      </p:grpSp>
      <p:grpSp>
        <p:nvGrpSpPr>
          <p:cNvPr id="30" name="Group 32"/>
          <p:cNvGrpSpPr/>
          <p:nvPr/>
        </p:nvGrpSpPr>
        <p:grpSpPr>
          <a:xfrm>
            <a:off x="3243244" y="2642576"/>
            <a:ext cx="2609653" cy="1352957"/>
            <a:chOff x="3743739" y="4869656"/>
            <a:chExt cx="4247322" cy="1596766"/>
          </a:xfrm>
        </p:grpSpPr>
        <p:sp>
          <p:nvSpPr>
            <p:cNvPr id="31" name="Rounded Rectangle 33"/>
            <p:cNvSpPr/>
            <p:nvPr/>
          </p:nvSpPr>
          <p:spPr>
            <a:xfrm>
              <a:off x="3743739" y="4869656"/>
              <a:ext cx="4247322" cy="1596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4"/>
            <p:cNvSpPr txBox="1"/>
            <p:nvPr/>
          </p:nvSpPr>
          <p:spPr>
            <a:xfrm>
              <a:off x="3842472" y="4889018"/>
              <a:ext cx="4049851" cy="1561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 dirty="0" err="1"/>
                <a:t>Componente</a:t>
              </a:r>
              <a:r>
                <a:rPr lang="en-US" sz="1600" dirty="0"/>
                <a:t> 2:</a:t>
              </a:r>
            </a:p>
            <a:p>
              <a:pPr algn="ctr">
                <a:lnSpc>
                  <a:spcPts val="2400"/>
                </a:lnSpc>
              </a:pPr>
              <a:r>
                <a:rPr lang="es-ES_tradnl" sz="1600" dirty="0"/>
                <a:t>Identificación de acciones y políticas para reducir impactos </a:t>
              </a:r>
              <a:r>
                <a:rPr lang="es-ES_tradnl" sz="2000" dirty="0"/>
                <a:t>de sequías</a:t>
              </a:r>
              <a:endParaRPr lang="en-US" sz="2000" dirty="0"/>
            </a:p>
          </p:txBody>
        </p:sp>
      </p:grpSp>
      <p:grpSp>
        <p:nvGrpSpPr>
          <p:cNvPr id="33" name="Group 35"/>
          <p:cNvGrpSpPr/>
          <p:nvPr/>
        </p:nvGrpSpPr>
        <p:grpSpPr>
          <a:xfrm>
            <a:off x="6213207" y="2640334"/>
            <a:ext cx="2736051" cy="1323439"/>
            <a:chOff x="3613254" y="5007178"/>
            <a:chExt cx="4453041" cy="1633089"/>
          </a:xfrm>
        </p:grpSpPr>
        <p:sp>
          <p:nvSpPr>
            <p:cNvPr id="34" name="Rounded Rectangle 36"/>
            <p:cNvSpPr/>
            <p:nvPr/>
          </p:nvSpPr>
          <p:spPr>
            <a:xfrm>
              <a:off x="3782302" y="5023543"/>
              <a:ext cx="4247322" cy="159676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7"/>
            <p:cNvSpPr txBox="1"/>
            <p:nvPr/>
          </p:nvSpPr>
          <p:spPr>
            <a:xfrm>
              <a:off x="3613254" y="5007178"/>
              <a:ext cx="4453041" cy="16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 dirty="0" err="1"/>
                <a:t>Componente</a:t>
              </a:r>
              <a:r>
                <a:rPr lang="en-US" sz="1600" dirty="0"/>
                <a:t> 3</a:t>
              </a:r>
              <a:r>
                <a:rPr lang="en-US" sz="1600" dirty="0" smtClean="0"/>
                <a:t>:</a:t>
              </a:r>
            </a:p>
            <a:p>
              <a:pPr algn="ctr">
                <a:lnSpc>
                  <a:spcPts val="2400"/>
                </a:lnSpc>
              </a:pPr>
              <a:r>
                <a:rPr lang="es-ES_tradnl" sz="1600" dirty="0"/>
                <a:t>D</a:t>
              </a:r>
              <a:r>
                <a:rPr lang="es-ES_tradnl" sz="1600" dirty="0" smtClean="0"/>
                <a:t>ifusión/gestión </a:t>
              </a:r>
              <a:r>
                <a:rPr lang="es-ES_tradnl" sz="1600" dirty="0"/>
                <a:t>del </a:t>
              </a:r>
              <a:r>
                <a:rPr lang="es-ES_tradnl" sz="1600" dirty="0" smtClean="0"/>
                <a:t>conocimiento. </a:t>
              </a:r>
            </a:p>
            <a:p>
              <a:pPr algn="ctr">
                <a:lnSpc>
                  <a:spcPts val="2400"/>
                </a:lnSpc>
              </a:pPr>
              <a:r>
                <a:rPr lang="es-ES_tradnl" sz="1600" dirty="0" smtClean="0"/>
                <a:t>Plataforma </a:t>
              </a:r>
              <a:r>
                <a:rPr lang="es-ES_tradnl" sz="1600" dirty="0"/>
                <a:t>SISSA </a:t>
              </a:r>
              <a:endParaRPr lang="en-US" sz="1600" dirty="0"/>
            </a:p>
          </p:txBody>
        </p:sp>
      </p:grpSp>
      <p:grpSp>
        <p:nvGrpSpPr>
          <p:cNvPr id="36" name="Group 40"/>
          <p:cNvGrpSpPr/>
          <p:nvPr/>
        </p:nvGrpSpPr>
        <p:grpSpPr>
          <a:xfrm>
            <a:off x="1571714" y="4181642"/>
            <a:ext cx="1412532" cy="1501762"/>
            <a:chOff x="2289069" y="5056337"/>
            <a:chExt cx="1961322" cy="1501762"/>
          </a:xfrm>
        </p:grpSpPr>
        <p:sp>
          <p:nvSpPr>
            <p:cNvPr id="37" name="Rounded Rectangle 41"/>
            <p:cNvSpPr/>
            <p:nvPr/>
          </p:nvSpPr>
          <p:spPr>
            <a:xfrm>
              <a:off x="2289069" y="5056337"/>
              <a:ext cx="1961322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42"/>
            <p:cNvSpPr txBox="1"/>
            <p:nvPr/>
          </p:nvSpPr>
          <p:spPr>
            <a:xfrm>
              <a:off x="2452676" y="5204461"/>
              <a:ext cx="160448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Estimación Probabilista de Riesgos e Impactos</a:t>
              </a:r>
              <a:endParaRPr lang="es-AR" sz="1600" dirty="0"/>
            </a:p>
          </p:txBody>
        </p:sp>
      </p:grpSp>
      <p:grpSp>
        <p:nvGrpSpPr>
          <p:cNvPr id="39" name="Group 43"/>
          <p:cNvGrpSpPr/>
          <p:nvPr/>
        </p:nvGrpSpPr>
        <p:grpSpPr>
          <a:xfrm>
            <a:off x="102662" y="4181642"/>
            <a:ext cx="1412532" cy="1501762"/>
            <a:chOff x="9392478" y="1656727"/>
            <a:chExt cx="1961322" cy="1501762"/>
          </a:xfrm>
        </p:grpSpPr>
        <p:sp>
          <p:nvSpPr>
            <p:cNvPr id="40" name="Rounded Rectangle 44"/>
            <p:cNvSpPr/>
            <p:nvPr/>
          </p:nvSpPr>
          <p:spPr>
            <a:xfrm>
              <a:off x="9392478" y="1656727"/>
              <a:ext cx="1961322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5"/>
            <p:cNvSpPr txBox="1"/>
            <p:nvPr/>
          </p:nvSpPr>
          <p:spPr>
            <a:xfrm>
              <a:off x="9417352" y="1945943"/>
              <a:ext cx="159792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Monitoreo</a:t>
              </a:r>
            </a:p>
            <a:p>
              <a:pPr algn="ctr"/>
              <a:r>
                <a:rPr lang="es-AR" sz="1600" dirty="0" smtClean="0"/>
                <a:t>y</a:t>
              </a:r>
            </a:p>
            <a:p>
              <a:pPr algn="ctr"/>
              <a:r>
                <a:rPr lang="es-AR" sz="1600" dirty="0" smtClean="0"/>
                <a:t>Predicción</a:t>
              </a:r>
              <a:endParaRPr lang="es-AR" sz="1600" dirty="0"/>
            </a:p>
          </p:txBody>
        </p:sp>
      </p:grpSp>
      <p:grpSp>
        <p:nvGrpSpPr>
          <p:cNvPr id="42" name="Group 46"/>
          <p:cNvGrpSpPr/>
          <p:nvPr/>
        </p:nvGrpSpPr>
        <p:grpSpPr>
          <a:xfrm>
            <a:off x="3035169" y="4180787"/>
            <a:ext cx="1412532" cy="1501762"/>
            <a:chOff x="9832917" y="2324803"/>
            <a:chExt cx="1883376" cy="1501762"/>
          </a:xfrm>
        </p:grpSpPr>
        <p:sp>
          <p:nvSpPr>
            <p:cNvPr id="43" name="Rounded Rectangle 47"/>
            <p:cNvSpPr/>
            <p:nvPr/>
          </p:nvSpPr>
          <p:spPr>
            <a:xfrm>
              <a:off x="9832917" y="2324803"/>
              <a:ext cx="1883376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8"/>
            <p:cNvSpPr txBox="1"/>
            <p:nvPr/>
          </p:nvSpPr>
          <p:spPr>
            <a:xfrm>
              <a:off x="9832917" y="2337362"/>
              <a:ext cx="174392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Gestión y Planificación</a:t>
              </a:r>
            </a:p>
            <a:p>
              <a:pPr algn="ctr"/>
              <a:r>
                <a:rPr lang="es-AR" sz="1600" dirty="0"/>
                <a:t>p</a:t>
              </a:r>
              <a:r>
                <a:rPr lang="es-AR" sz="1600" dirty="0" smtClean="0"/>
                <a:t>ara Sequ</a:t>
              </a:r>
              <a:r>
                <a:rPr lang="es-AR" sz="1600" dirty="0" smtClean="0">
                  <a:cs typeface="Calibri" panose="020F0502020204030204" pitchFamily="34" charset="0"/>
                </a:rPr>
                <a:t>í</a:t>
              </a:r>
              <a:r>
                <a:rPr lang="es-AR" sz="1600" dirty="0" smtClean="0"/>
                <a:t>as</a:t>
              </a:r>
            </a:p>
            <a:p>
              <a:pPr algn="ctr"/>
              <a:r>
                <a:rPr lang="es-AR" sz="1600" dirty="0"/>
                <a:t>a</a:t>
              </a:r>
              <a:r>
                <a:rPr lang="es-AR" sz="1600" dirty="0" smtClean="0"/>
                <a:t> Nivel </a:t>
              </a:r>
              <a:r>
                <a:rPr lang="es-AR" sz="1600" dirty="0"/>
                <a:t>N</a:t>
              </a:r>
              <a:r>
                <a:rPr lang="es-AR" sz="1600" dirty="0" smtClean="0"/>
                <a:t>acional</a:t>
              </a:r>
              <a:endParaRPr lang="es-AR" sz="1600" dirty="0"/>
            </a:p>
          </p:txBody>
        </p:sp>
      </p:grpSp>
      <p:grpSp>
        <p:nvGrpSpPr>
          <p:cNvPr id="45" name="Group 49"/>
          <p:cNvGrpSpPr/>
          <p:nvPr/>
        </p:nvGrpSpPr>
        <p:grpSpPr>
          <a:xfrm>
            <a:off x="4471934" y="4180788"/>
            <a:ext cx="1439224" cy="1569660"/>
            <a:chOff x="9797328" y="3935013"/>
            <a:chExt cx="1918965" cy="1569660"/>
          </a:xfrm>
        </p:grpSpPr>
        <p:sp>
          <p:nvSpPr>
            <p:cNvPr id="46" name="Rounded Rectangle 50"/>
            <p:cNvSpPr/>
            <p:nvPr/>
          </p:nvSpPr>
          <p:spPr>
            <a:xfrm>
              <a:off x="9832917" y="3936276"/>
              <a:ext cx="1883376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51"/>
            <p:cNvSpPr txBox="1"/>
            <p:nvPr/>
          </p:nvSpPr>
          <p:spPr>
            <a:xfrm>
              <a:off x="9797328" y="3935013"/>
              <a:ext cx="177951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Identificación de Actividades para Reducción de Impactos</a:t>
              </a:r>
              <a:endParaRPr lang="es-AR" sz="1600" dirty="0"/>
            </a:p>
          </p:txBody>
        </p:sp>
      </p:grpSp>
      <p:grpSp>
        <p:nvGrpSpPr>
          <p:cNvPr id="48" name="Group 52"/>
          <p:cNvGrpSpPr/>
          <p:nvPr/>
        </p:nvGrpSpPr>
        <p:grpSpPr>
          <a:xfrm>
            <a:off x="7621902" y="4180788"/>
            <a:ext cx="1420600" cy="914677"/>
            <a:chOff x="9822160" y="2323398"/>
            <a:chExt cx="1894133" cy="1503167"/>
          </a:xfrm>
        </p:grpSpPr>
        <p:sp>
          <p:nvSpPr>
            <p:cNvPr id="49" name="Rounded Rectangle 53"/>
            <p:cNvSpPr/>
            <p:nvPr/>
          </p:nvSpPr>
          <p:spPr>
            <a:xfrm>
              <a:off x="9832917" y="2324803"/>
              <a:ext cx="1883376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54"/>
            <p:cNvSpPr txBox="1"/>
            <p:nvPr/>
          </p:nvSpPr>
          <p:spPr>
            <a:xfrm>
              <a:off x="9822160" y="2323398"/>
              <a:ext cx="1754687" cy="14162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Unidad de Coordinación </a:t>
              </a:r>
              <a:r>
                <a:rPr lang="es-AR" dirty="0" smtClean="0"/>
                <a:t>Regional</a:t>
              </a:r>
            </a:p>
          </p:txBody>
        </p:sp>
      </p:grpSp>
      <p:grpSp>
        <p:nvGrpSpPr>
          <p:cNvPr id="51" name="Group 55"/>
          <p:cNvGrpSpPr/>
          <p:nvPr/>
        </p:nvGrpSpPr>
        <p:grpSpPr>
          <a:xfrm>
            <a:off x="6160915" y="4180788"/>
            <a:ext cx="1412532" cy="1501762"/>
            <a:chOff x="9832917" y="3936276"/>
            <a:chExt cx="1883376" cy="1501762"/>
          </a:xfrm>
        </p:grpSpPr>
        <p:sp>
          <p:nvSpPr>
            <p:cNvPr id="52" name="Rounded Rectangle 56"/>
            <p:cNvSpPr/>
            <p:nvPr/>
          </p:nvSpPr>
          <p:spPr>
            <a:xfrm>
              <a:off x="9832917" y="3936276"/>
              <a:ext cx="1883376" cy="15017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7"/>
            <p:cNvSpPr txBox="1"/>
            <p:nvPr/>
          </p:nvSpPr>
          <p:spPr>
            <a:xfrm>
              <a:off x="9832917" y="3970435"/>
              <a:ext cx="181365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Formación de</a:t>
              </a:r>
            </a:p>
            <a:p>
              <a:pPr algn="ctr"/>
              <a:r>
                <a:rPr lang="es-AR" sz="1600" dirty="0" smtClean="0"/>
                <a:t>Recursos Humanos &amp; </a:t>
              </a:r>
            </a:p>
            <a:p>
              <a:pPr algn="ctr"/>
              <a:r>
                <a:rPr lang="es-AR" sz="1600" dirty="0"/>
                <a:t>Difusión del </a:t>
              </a:r>
              <a:r>
                <a:rPr lang="es-AR" sz="1600" dirty="0" smtClean="0"/>
                <a:t>Conocimiento</a:t>
              </a:r>
              <a:endParaRPr lang="es-AR" sz="1600" dirty="0"/>
            </a:p>
          </p:txBody>
        </p:sp>
      </p:grpSp>
      <p:grpSp>
        <p:nvGrpSpPr>
          <p:cNvPr id="54" name="Group 58"/>
          <p:cNvGrpSpPr/>
          <p:nvPr/>
        </p:nvGrpSpPr>
        <p:grpSpPr>
          <a:xfrm>
            <a:off x="7634937" y="5138881"/>
            <a:ext cx="1412532" cy="615408"/>
            <a:chOff x="9832917" y="2275061"/>
            <a:chExt cx="1883376" cy="155150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5" name="Rounded Rectangle 59"/>
            <p:cNvSpPr/>
            <p:nvPr/>
          </p:nvSpPr>
          <p:spPr>
            <a:xfrm>
              <a:off x="9832917" y="2324803"/>
              <a:ext cx="1883376" cy="1501762"/>
            </a:xfrm>
            <a:prstGeom prst="round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60"/>
            <p:cNvSpPr txBox="1"/>
            <p:nvPr/>
          </p:nvSpPr>
          <p:spPr>
            <a:xfrm>
              <a:off x="9972364" y="2275061"/>
              <a:ext cx="1604483" cy="14742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 smtClean="0"/>
                <a:t>Plataforma SISSA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2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461945"/>
            <a:ext cx="7886700" cy="9795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smtClean="0"/>
              <a:t>Estimación Probabilista de Riesgos e Impactos - 1</a:t>
            </a:r>
            <a:endParaRPr lang="es-AR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529791"/>
            <a:ext cx="5963099" cy="414685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smtClean="0"/>
              <a:t>Estimación de riesgos históricos</a:t>
            </a:r>
          </a:p>
          <a:p>
            <a:pPr lvl="1"/>
            <a:r>
              <a:rPr lang="es-AR" dirty="0" smtClean="0"/>
              <a:t>Periodo de retorno de eventos con ciertas características</a:t>
            </a:r>
          </a:p>
          <a:p>
            <a:pPr lvl="2"/>
            <a:r>
              <a:rPr lang="es-AR" dirty="0" err="1" smtClean="0"/>
              <a:t>Univariadas</a:t>
            </a:r>
            <a:r>
              <a:rPr lang="es-AR" dirty="0" smtClean="0"/>
              <a:t> (ej., duración, magnitud)</a:t>
            </a:r>
          </a:p>
          <a:p>
            <a:pPr lvl="2"/>
            <a:r>
              <a:rPr lang="es-AR" dirty="0" smtClean="0"/>
              <a:t>Multivariadas (ej., duración </a:t>
            </a:r>
            <a:r>
              <a:rPr lang="es-AR" u="sng" dirty="0" smtClean="0">
                <a:solidFill>
                  <a:srgbClr val="C00000"/>
                </a:solidFill>
              </a:rPr>
              <a:t>Y</a:t>
            </a:r>
            <a:r>
              <a:rPr lang="es-AR" dirty="0" smtClean="0"/>
              <a:t> magnitud)</a:t>
            </a:r>
          </a:p>
          <a:p>
            <a:pPr lvl="1"/>
            <a:r>
              <a:rPr lang="es-AR" dirty="0" smtClean="0"/>
              <a:t>Magnitud de impactos asociados a cada tipo de evento</a:t>
            </a:r>
          </a:p>
          <a:p>
            <a:pPr>
              <a:spcBef>
                <a:spcPts val="1800"/>
              </a:spcBef>
            </a:pPr>
            <a:r>
              <a:rPr lang="es-AR" dirty="0" smtClean="0"/>
              <a:t>Estimación de impactos futuros de sequ</a:t>
            </a:r>
            <a:r>
              <a:rPr lang="es-AR" dirty="0" smtClean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AR" dirty="0" smtClean="0"/>
              <a:t>a (ej., rendimientos en </a:t>
            </a:r>
            <a:r>
              <a:rPr lang="es-AR" i="1" u="sng" dirty="0" smtClean="0"/>
              <a:t>este</a:t>
            </a:r>
            <a:r>
              <a:rPr lang="es-AR" dirty="0" smtClean="0"/>
              <a:t> ciclo agr</a:t>
            </a:r>
            <a:r>
              <a:rPr lang="es-AR" dirty="0" smtClean="0"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s-AR" dirty="0" smtClean="0"/>
              <a:t>cola)</a:t>
            </a:r>
          </a:p>
          <a:p>
            <a:pPr lvl="1">
              <a:spcBef>
                <a:spcPts val="1800"/>
              </a:spcBef>
            </a:pPr>
            <a:r>
              <a:rPr lang="es-AR" dirty="0" smtClean="0"/>
              <a:t>Relacionado con emisión de alertas tempranas</a:t>
            </a:r>
          </a:p>
          <a:p>
            <a:pPr>
              <a:spcBef>
                <a:spcPts val="1800"/>
              </a:spcBef>
            </a:pPr>
            <a:r>
              <a:rPr lang="es-AR" dirty="0" smtClean="0"/>
              <a:t>Sitios Piloto a definir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36" y="1648611"/>
            <a:ext cx="2356597" cy="1885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/>
          <a:stretch/>
        </p:blipFill>
        <p:spPr>
          <a:xfrm>
            <a:off x="6696636" y="3654910"/>
            <a:ext cx="2356597" cy="20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365126"/>
            <a:ext cx="7886700" cy="9042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4000" smtClean="0"/>
              <a:t>Estimación Probabilista de Riesgos e Impactos - 3</a:t>
            </a:r>
            <a:endParaRPr lang="en-US" sz="4000" dirty="0"/>
          </a:p>
        </p:txBody>
      </p:sp>
      <p:grpSp>
        <p:nvGrpSpPr>
          <p:cNvPr id="3" name="Group 11"/>
          <p:cNvGrpSpPr/>
          <p:nvPr/>
        </p:nvGrpSpPr>
        <p:grpSpPr>
          <a:xfrm>
            <a:off x="1571444" y="1532676"/>
            <a:ext cx="6001111" cy="5690127"/>
            <a:chOff x="2" y="1644840"/>
            <a:chExt cx="6363580" cy="5056463"/>
          </a:xfrm>
        </p:grpSpPr>
        <p:grpSp>
          <p:nvGrpSpPr>
            <p:cNvPr id="4" name="Grupo 4">
              <a:extLst>
                <a:ext uri="{FF2B5EF4-FFF2-40B4-BE49-F238E27FC236}">
                  <a16:creationId xmlns="" xmlns:a16="http://schemas.microsoft.com/office/drawing/2014/main" id="{17528297-AC06-1F42-A74F-53531525AFB5}"/>
                </a:ext>
              </a:extLst>
            </p:cNvPr>
            <p:cNvGrpSpPr/>
            <p:nvPr/>
          </p:nvGrpSpPr>
          <p:grpSpPr>
            <a:xfrm>
              <a:off x="2" y="1644840"/>
              <a:ext cx="6363580" cy="5056463"/>
              <a:chOff x="1" y="1644840"/>
              <a:chExt cx="6363580" cy="5056463"/>
            </a:xfrm>
          </p:grpSpPr>
          <p:pic>
            <p:nvPicPr>
              <p:cNvPr id="10" name="Imagen 5">
                <a:extLst>
                  <a:ext uri="{FF2B5EF4-FFF2-40B4-BE49-F238E27FC236}">
                    <a16:creationId xmlns="" xmlns:a16="http://schemas.microsoft.com/office/drawing/2014/main" id="{FBE928DE-4FEF-2F4F-9BC4-BE7FDC845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2021304"/>
                <a:ext cx="6164563" cy="4679999"/>
              </a:xfrm>
              <a:prstGeom prst="rect">
                <a:avLst/>
              </a:prstGeom>
            </p:spPr>
          </p:pic>
          <p:sp>
            <p:nvSpPr>
              <p:cNvPr id="11" name="CuadroTexto 6">
                <a:extLst>
                  <a:ext uri="{FF2B5EF4-FFF2-40B4-BE49-F238E27FC236}">
                    <a16:creationId xmlns="" xmlns:a16="http://schemas.microsoft.com/office/drawing/2014/main" id="{9B941CE8-EDD5-4D46-BD61-F3543A7FE214}"/>
                  </a:ext>
                </a:extLst>
              </p:cNvPr>
              <p:cNvSpPr txBox="1"/>
              <p:nvPr/>
            </p:nvSpPr>
            <p:spPr>
              <a:xfrm>
                <a:off x="199016" y="1644840"/>
                <a:ext cx="61645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dirty="0"/>
                  <a:t>Período de retorno para una duración E intensidad de eventos</a:t>
                </a:r>
              </a:p>
            </p:txBody>
          </p:sp>
        </p:grpSp>
        <p:sp>
          <p:nvSpPr>
            <p:cNvPr id="5" name="CuadroTexto 11">
              <a:extLst>
                <a:ext uri="{FF2B5EF4-FFF2-40B4-BE49-F238E27FC236}">
                  <a16:creationId xmlns="" xmlns:a16="http://schemas.microsoft.com/office/drawing/2014/main" id="{E8EA9A45-8298-9D4A-935D-231A5D761F52}"/>
                </a:ext>
              </a:extLst>
            </p:cNvPr>
            <p:cNvSpPr txBox="1"/>
            <p:nvPr/>
          </p:nvSpPr>
          <p:spPr>
            <a:xfrm>
              <a:off x="4594098" y="2585628"/>
              <a:ext cx="1010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/>
                <a:t>2008/09</a:t>
              </a:r>
            </a:p>
          </p:txBody>
        </p:sp>
        <p:sp>
          <p:nvSpPr>
            <p:cNvPr id="6" name="Elipse 13">
              <a:extLst>
                <a:ext uri="{FF2B5EF4-FFF2-40B4-BE49-F238E27FC236}">
                  <a16:creationId xmlns="" xmlns:a16="http://schemas.microsoft.com/office/drawing/2014/main" id="{F5F371B5-1B13-524F-BE9D-FB107384E067}"/>
                </a:ext>
              </a:extLst>
            </p:cNvPr>
            <p:cNvSpPr/>
            <p:nvPr/>
          </p:nvSpPr>
          <p:spPr>
            <a:xfrm>
              <a:off x="1571288" y="2763162"/>
              <a:ext cx="360000" cy="36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CuadroTexto 14">
              <a:extLst>
                <a:ext uri="{FF2B5EF4-FFF2-40B4-BE49-F238E27FC236}">
                  <a16:creationId xmlns="" xmlns:a16="http://schemas.microsoft.com/office/drawing/2014/main" id="{A5F280D2-91BA-8C48-B739-2D5FD64B67BD}"/>
                </a:ext>
              </a:extLst>
            </p:cNvPr>
            <p:cNvSpPr txBox="1"/>
            <p:nvPr/>
          </p:nvSpPr>
          <p:spPr>
            <a:xfrm>
              <a:off x="1751289" y="2474573"/>
              <a:ext cx="1010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/>
                <a:t>2013/14</a:t>
              </a:r>
            </a:p>
          </p:txBody>
        </p:sp>
        <p:sp>
          <p:nvSpPr>
            <p:cNvPr id="8" name="Elipse 15">
              <a:extLst>
                <a:ext uri="{FF2B5EF4-FFF2-40B4-BE49-F238E27FC236}">
                  <a16:creationId xmlns="" xmlns:a16="http://schemas.microsoft.com/office/drawing/2014/main" id="{09CC93D8-4597-6C4D-90EB-EEEC77809156}"/>
                </a:ext>
              </a:extLst>
            </p:cNvPr>
            <p:cNvSpPr/>
            <p:nvPr/>
          </p:nvSpPr>
          <p:spPr>
            <a:xfrm>
              <a:off x="2659860" y="3329218"/>
              <a:ext cx="360000" cy="36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CuadroTexto 16">
              <a:extLst>
                <a:ext uri="{FF2B5EF4-FFF2-40B4-BE49-F238E27FC236}">
                  <a16:creationId xmlns="" xmlns:a16="http://schemas.microsoft.com/office/drawing/2014/main" id="{42F2403B-F8E3-0B4A-9B5F-2B26D82D32D6}"/>
                </a:ext>
              </a:extLst>
            </p:cNvPr>
            <p:cNvSpPr txBox="1"/>
            <p:nvPr/>
          </p:nvSpPr>
          <p:spPr>
            <a:xfrm>
              <a:off x="2839861" y="3040629"/>
              <a:ext cx="1010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dirty="0"/>
                <a:t>1975/76</a:t>
              </a:r>
            </a:p>
          </p:txBody>
        </p:sp>
      </p:grpSp>
      <p:sp>
        <p:nvSpPr>
          <p:cNvPr id="12" name="Elipse 13">
            <a:extLst>
              <a:ext uri="{FF2B5EF4-FFF2-40B4-BE49-F238E27FC236}">
                <a16:creationId xmlns="" xmlns:a16="http://schemas.microsoft.com/office/drawing/2014/main" id="{F5F371B5-1B13-524F-BE9D-FB107384E067}"/>
              </a:ext>
            </a:extLst>
          </p:cNvPr>
          <p:cNvSpPr/>
          <p:nvPr/>
        </p:nvSpPr>
        <p:spPr>
          <a:xfrm>
            <a:off x="5270942" y="2477992"/>
            <a:ext cx="27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TextBox 22"/>
          <p:cNvSpPr txBox="1"/>
          <p:nvPr/>
        </p:nvSpPr>
        <p:spPr>
          <a:xfrm>
            <a:off x="460746" y="3916075"/>
            <a:ext cx="13083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dirty="0" smtClean="0"/>
              <a:t>Intensidad</a:t>
            </a:r>
          </a:p>
          <a:p>
            <a:pPr algn="ctr"/>
            <a:r>
              <a:rPr lang="es-AR" dirty="0" smtClean="0"/>
              <a:t>de </a:t>
            </a:r>
          </a:p>
          <a:p>
            <a:pPr algn="ctr"/>
            <a:r>
              <a:rPr lang="es-AR" dirty="0" smtClean="0"/>
              <a:t>evento seco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839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150969"/>
            <a:ext cx="9144000" cy="1055077"/>
          </a:xfrm>
        </p:spPr>
        <p:txBody>
          <a:bodyPr/>
          <a:lstStyle/>
          <a:p>
            <a:pPr eaLnBrk="1" hangingPunct="1"/>
            <a:r>
              <a:rPr lang="de-DE" altLang="fr-FR" sz="3200" b="1" dirty="0" err="1" smtClean="0">
                <a:solidFill>
                  <a:schemeClr val="tx1"/>
                </a:solidFill>
              </a:rPr>
              <a:t>Drought</a:t>
            </a:r>
            <a:r>
              <a:rPr lang="de-DE" altLang="fr-FR" sz="3200" b="1" dirty="0" smtClean="0">
                <a:solidFill>
                  <a:schemeClr val="tx1"/>
                </a:solidFill>
              </a:rPr>
              <a:t> </a:t>
            </a:r>
            <a:r>
              <a:rPr lang="de-DE" altLang="fr-FR" sz="3200" b="1" dirty="0" err="1" smtClean="0">
                <a:solidFill>
                  <a:schemeClr val="tx1"/>
                </a:solidFill>
              </a:rPr>
              <a:t>monitoring</a:t>
            </a:r>
            <a:r>
              <a:rPr lang="de-DE" altLang="fr-FR" sz="3200" b="1" dirty="0" smtClean="0">
                <a:solidFill>
                  <a:schemeClr val="tx1"/>
                </a:solidFill>
              </a:rPr>
              <a:t> – Not </a:t>
            </a:r>
            <a:r>
              <a:rPr lang="de-DE" altLang="fr-FR" sz="3200" b="1" dirty="0" err="1" smtClean="0">
                <a:solidFill>
                  <a:schemeClr val="tx1"/>
                </a:solidFill>
              </a:rPr>
              <a:t>only</a:t>
            </a:r>
            <a:r>
              <a:rPr lang="de-DE" altLang="fr-FR" sz="3200" b="1" dirty="0" smtClean="0">
                <a:solidFill>
                  <a:schemeClr val="tx1"/>
                </a:solidFill>
              </a:rPr>
              <a:t> </a:t>
            </a:r>
            <a:r>
              <a:rPr lang="de-DE" altLang="fr-FR" sz="3200" b="1" dirty="0" err="1" smtClean="0">
                <a:solidFill>
                  <a:schemeClr val="tx1"/>
                </a:solidFill>
              </a:rPr>
              <a:t>weather</a:t>
            </a:r>
            <a:r>
              <a:rPr lang="de-DE" altLang="fr-FR" sz="3200" b="1" dirty="0" smtClean="0">
                <a:solidFill>
                  <a:schemeClr val="tx1"/>
                </a:solidFill>
              </a:rPr>
              <a:t> </a:t>
            </a:r>
            <a:r>
              <a:rPr lang="de-DE" altLang="fr-FR" sz="3200" b="1" dirty="0" err="1" smtClean="0">
                <a:solidFill>
                  <a:schemeClr val="tx1"/>
                </a:solidFill>
              </a:rPr>
              <a:t>and</a:t>
            </a:r>
            <a:r>
              <a:rPr lang="de-DE" altLang="fr-FR" sz="3200" b="1" dirty="0" smtClean="0">
                <a:solidFill>
                  <a:schemeClr val="tx1"/>
                </a:solidFill>
              </a:rPr>
              <a:t> </a:t>
            </a:r>
            <a:r>
              <a:rPr lang="de-DE" altLang="fr-FR" sz="3200" b="1" dirty="0" err="1" smtClean="0">
                <a:solidFill>
                  <a:schemeClr val="tx1"/>
                </a:solidFill>
              </a:rPr>
              <a:t>climate</a:t>
            </a:r>
            <a:endParaRPr lang="en-US" altLang="fr-FR" sz="32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https://droughtmonitor.unl.edu/nadmdata/operational/jpg/202001/202001_nadm-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0" y="521570"/>
            <a:ext cx="8200084" cy="63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6AC0AF61-EED9-44DC-980D-C53B28C3F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57" y="124325"/>
            <a:ext cx="9078685" cy="1143000"/>
          </a:xfrm>
        </p:spPr>
        <p:txBody>
          <a:bodyPr/>
          <a:lstStyle/>
          <a:p>
            <a:r>
              <a:rPr lang="en-US" altLang="zh-CN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Projecto</a:t>
            </a:r>
            <a:r>
              <a:rPr lang="en-US" altLang="zh-CN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EUROCLIMA plus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92" y="1141761"/>
            <a:ext cx="21145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enamhi 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378191"/>
            <a:ext cx="8382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99" y="1295488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d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824" y="1060582"/>
            <a:ext cx="11525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nam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85" y="1295488"/>
            <a:ext cx="18669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namhi per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67" y="1305425"/>
            <a:ext cx="1571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397867"/>
            <a:ext cx="57019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FORTALECIMIENTO DE LOS SISTEMAS NACIONAL Y REGIONAL DE MONITOREO Y GESTIÓN DE RIESGOS DE LA SEQUÍA E INUNDACIONES EN UN CONTEXTO DE CAMBIO CLIMÁTICO Y DESERTIFICACIÓN EN LOS PAÍSES ANDINOS</a:t>
            </a:r>
          </a:p>
          <a:p>
            <a:r>
              <a:rPr lang="es-ES" dirty="0"/>
              <a:t>La finalidad de la intervención es el Fortalecimiento de las capacidades de las Instituciones nacionales y locales (piloto) involucradas en la gestión del riesgo de sequías e inundaciones en cada país, a fin de contribuir a la reducción de los impactos sociales y económicos asociados</a:t>
            </a:r>
            <a:r>
              <a:rPr lang="es-ES" dirty="0" smtClean="0"/>
              <a:t>.</a:t>
            </a:r>
            <a:r>
              <a:rPr lang="es-ES" dirty="0"/>
              <a:t> El proyecto es financiado por la Unión Europea e implementado por CIIFEN como entidad líder en el marco de la componente Reducción y Gestión del Riesgo de Desastres: Sequías e Inundaciones del programa EUROCLIMA</a:t>
            </a:r>
            <a:r>
              <a:rPr lang="es-ES" dirty="0" smtClean="0"/>
              <a:t>+. </a:t>
            </a:r>
          </a:p>
          <a:p>
            <a:endParaRPr lang="es-ES" dirty="0"/>
          </a:p>
        </p:txBody>
      </p:sp>
      <p:pic>
        <p:nvPicPr>
          <p:cNvPr id="4110" name="Picture 14" descr="zonas intervenc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57" y="2468889"/>
            <a:ext cx="32004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6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/>
              <a:t>ENANDES (Adaptation Fund)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264" cy="4853136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Sector</a:t>
            </a:r>
            <a:r>
              <a:rPr lang="en-US" sz="2800" b="1" dirty="0" smtClean="0"/>
              <a:t>: </a:t>
            </a:r>
            <a:r>
              <a:rPr lang="en-US" sz="2800" dirty="0" smtClean="0">
                <a:hlinkClick r:id="rId2"/>
              </a:rPr>
              <a:t>Disaster </a:t>
            </a:r>
            <a:r>
              <a:rPr lang="en-US" sz="2800" dirty="0">
                <a:hlinkClick r:id="rId2"/>
              </a:rPr>
              <a:t>Risk Reduction</a:t>
            </a:r>
            <a:endParaRPr lang="en-US" sz="2800" dirty="0"/>
          </a:p>
          <a:p>
            <a:r>
              <a:rPr lang="en-US" sz="2800" b="1" dirty="0"/>
              <a:t>Grant Amount</a:t>
            </a:r>
            <a:r>
              <a:rPr lang="en-US" sz="2800" b="1" dirty="0" smtClean="0"/>
              <a:t>: </a:t>
            </a:r>
            <a:r>
              <a:rPr lang="en-US" sz="2800" dirty="0" smtClean="0"/>
              <a:t>USD </a:t>
            </a:r>
            <a:r>
              <a:rPr lang="en-US" sz="2800" dirty="0"/>
              <a:t>7,432,250</a:t>
            </a:r>
          </a:p>
          <a:p>
            <a:r>
              <a:rPr lang="en-US" sz="2800" b="1" dirty="0" smtClean="0"/>
              <a:t>Implementing Entity: </a:t>
            </a:r>
            <a:r>
              <a:rPr lang="en-US" sz="2800" dirty="0" smtClean="0"/>
              <a:t>World </a:t>
            </a:r>
            <a:r>
              <a:rPr lang="en-US" sz="2800" dirty="0"/>
              <a:t>Meteorological Organization</a:t>
            </a:r>
          </a:p>
          <a:p>
            <a:r>
              <a:rPr lang="en-US" sz="2800" b="1" dirty="0"/>
              <a:t>Executing Entity</a:t>
            </a:r>
            <a:r>
              <a:rPr lang="en-US" sz="2800" b="1" dirty="0" smtClean="0"/>
              <a:t>: </a:t>
            </a:r>
            <a:r>
              <a:rPr lang="en-US" sz="2800" dirty="0" smtClean="0"/>
              <a:t>National </a:t>
            </a:r>
            <a:r>
              <a:rPr lang="en-US" sz="2800" dirty="0"/>
              <a:t>Meteorological and Hydrological Services of Colombia (IDEAM), Chile (DMC) and Peru (SENAMHI), and the WMO Regional Climate Centre for Western South America (CIIFEN)</a:t>
            </a:r>
          </a:p>
          <a:p>
            <a:r>
              <a:rPr lang="en-US" sz="2800" b="1" dirty="0"/>
              <a:t>Approval Date</a:t>
            </a:r>
            <a:r>
              <a:rPr lang="en-US" sz="2800" b="1" dirty="0" smtClean="0"/>
              <a:t>: </a:t>
            </a:r>
            <a:r>
              <a:rPr lang="en-US" sz="2800" dirty="0" smtClean="0"/>
              <a:t>07/08/2019</a:t>
            </a:r>
            <a:endParaRPr lang="en-US" sz="2800" dirty="0"/>
          </a:p>
          <a:p>
            <a:r>
              <a:rPr lang="en-US" sz="2800" b="1" dirty="0"/>
              <a:t>Duration</a:t>
            </a:r>
            <a:r>
              <a:rPr lang="en-US" sz="2800" b="1" dirty="0" smtClean="0"/>
              <a:t>: </a:t>
            </a:r>
            <a:r>
              <a:rPr lang="en-US" sz="2800" dirty="0" smtClean="0"/>
              <a:t>3 </a:t>
            </a:r>
            <a:r>
              <a:rPr lang="en-US" sz="2800" dirty="0"/>
              <a:t>years</a:t>
            </a:r>
          </a:p>
          <a:p>
            <a:r>
              <a:rPr lang="en-US" sz="2800" b="1" dirty="0" smtClean="0"/>
              <a:t>Area: </a:t>
            </a:r>
            <a:r>
              <a:rPr lang="en-US" sz="2800" dirty="0" smtClean="0"/>
              <a:t>Chile, Colombia, Peru, Western South America</a:t>
            </a:r>
          </a:p>
          <a:p>
            <a:pPr marL="0" indent="0"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0565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154616"/>
            <a:ext cx="1905000" cy="298938"/>
          </a:xfrm>
          <a:prstGeom prst="rect">
            <a:avLst/>
          </a:prstGeom>
          <a:noFill/>
        </p:spPr>
        <p:txBody>
          <a:bodyPr/>
          <a:lstStyle>
            <a:lvl1pPr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685817" indent="-263776"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055103" indent="-211021"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477145" indent="-211021"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899186" indent="-211021"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585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442780E-7D11-49B1-9D5D-135B97806A99}" type="slidenum">
              <a:rPr lang="en-US" altLang="fr-FR" sz="1292"/>
              <a:pPr/>
              <a:t>4</a:t>
            </a:fld>
            <a:endParaRPr lang="en-US" altLang="fr-FR" sz="1292"/>
          </a:p>
        </p:txBody>
      </p:sp>
      <p:pic>
        <p:nvPicPr>
          <p:cNvPr id="11268" name="Picture 3" descr="reg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" y="735204"/>
            <a:ext cx="8993065" cy="482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8564" y="6154616"/>
            <a:ext cx="4588564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fr-CH" sz="2400" dirty="0" smtClean="0"/>
              <a:t>6 </a:t>
            </a:r>
            <a:r>
              <a:rPr lang="fr-CH" sz="2400" dirty="0" err="1" smtClean="0"/>
              <a:t>Regiones</a:t>
            </a:r>
            <a:r>
              <a:rPr lang="fr-CH" sz="2400" dirty="0" smtClean="0"/>
              <a:t> – </a:t>
            </a:r>
            <a:r>
              <a:rPr lang="fr-CH" sz="2400" dirty="0" err="1" smtClean="0"/>
              <a:t>Asambleas</a:t>
            </a:r>
            <a:r>
              <a:rPr lang="fr-CH" sz="2400" dirty="0" smtClean="0"/>
              <a:t> </a:t>
            </a:r>
            <a:r>
              <a:rPr lang="fr-CH" sz="2400" dirty="0" err="1" smtClean="0"/>
              <a:t>Regionales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88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263769"/>
            <a:ext cx="9144000" cy="63304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/>
            <a:endParaRPr lang="en-US" sz="2585">
              <a:latin typeface="Times" panose="02020603050405020304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438378" y="288456"/>
            <a:ext cx="2379945" cy="11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99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990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GB" altLang="fr-FR" sz="3323" dirty="0" err="1" smtClean="0">
                <a:solidFill>
                  <a:schemeClr val="tx2"/>
                </a:solidFill>
                <a:ea typeface="MS PGothic" panose="020B0600070205080204" pitchFamily="34" charset="-128"/>
              </a:rPr>
              <a:t>Regiones</a:t>
            </a:r>
            <a:r>
              <a:rPr lang="en-GB" altLang="fr-FR" sz="3323" dirty="0" smtClean="0">
                <a:solidFill>
                  <a:schemeClr val="tx2"/>
                </a:solidFill>
                <a:ea typeface="MS PGothic" panose="020B0600070205080204" pitchFamily="34" charset="-128"/>
              </a:rPr>
              <a:t> </a:t>
            </a:r>
            <a:r>
              <a:rPr lang="en-GB" altLang="fr-FR" sz="3323" dirty="0" err="1" smtClean="0">
                <a:solidFill>
                  <a:schemeClr val="tx2"/>
                </a:solidFill>
                <a:ea typeface="MS PGothic" panose="020B0600070205080204" pitchFamily="34" charset="-128"/>
              </a:rPr>
              <a:t>piloto</a:t>
            </a:r>
            <a:endParaRPr lang="en-US" altLang="fr-FR" sz="3323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00507"/>
            <a:ext cx="32861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65" y="263769"/>
            <a:ext cx="23812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3569265" cy="307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4" y="3246582"/>
            <a:ext cx="2404997" cy="361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4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Enhancing Adaptive Capacity of Andean Communities through Climate Services (ENANDES)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597550"/>
              </p:ext>
            </p:extLst>
          </p:nvPr>
        </p:nvGraphicFramePr>
        <p:xfrm>
          <a:off x="940279" y="1371600"/>
          <a:ext cx="7315200" cy="4752822"/>
        </p:xfrm>
        <a:graphic>
          <a:graphicData uri="http://schemas.openxmlformats.org/drawingml/2006/table">
            <a:tbl>
              <a:tblPr/>
              <a:tblGrid>
                <a:gridCol w="5650302"/>
                <a:gridCol w="1664898"/>
              </a:tblGrid>
              <a:tr h="90169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Project Component 1</a:t>
                      </a:r>
                      <a:r>
                        <a:rPr lang="en-US" sz="1600" dirty="0">
                          <a:effectLst/>
                        </a:rPr>
                        <a:t>: Enhanced design, production and communication of climate/water information and services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US$ 1,879,065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2822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Project Component 2</a:t>
                      </a:r>
                      <a:r>
                        <a:rPr lang="en-US" sz="1600" dirty="0">
                          <a:effectLst/>
                        </a:rPr>
                        <a:t>: Strengthened institutional coordination and value-adding tools and processes allow climate/weather information to be tailored and translated into user-centric and sector-specific adaptation actions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US$ 1,171,360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05484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Project Component 3</a:t>
                      </a:r>
                      <a:r>
                        <a:rPr lang="en-US" sz="1600" dirty="0">
                          <a:effectLst/>
                        </a:rPr>
                        <a:t>: Engaged and empowered stakeholders have participated in the co-development and implementation of local plans and activities for adaptation to climate variability and change that rely on climate/water information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</a:rPr>
                        <a:t>US$ 2,074,675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222822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Project Component 4</a:t>
                      </a:r>
                      <a:r>
                        <a:rPr lang="en-US" sz="1600" dirty="0">
                          <a:effectLst/>
                        </a:rPr>
                        <a:t>: Regional and global coordination and cooperation mechanisms are strengthened; lessons, tools and approaches from ENANDES help others to provide climate services and replicate adaptation actions elsewhere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US$ 1,075,000</a:t>
                      </a:r>
                    </a:p>
                  </a:txBody>
                  <a:tcPr marL="63424" marR="63424" marT="63424" marB="6342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680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_dark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0" y="-13500"/>
            <a:ext cx="9180000" cy="68850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7180" y="583198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altLang="en-US" sz="4800" b="1" dirty="0">
                <a:solidFill>
                  <a:srgbClr val="FFCC00"/>
                </a:solidFill>
              </a:rPr>
              <a:t>شكرا</a:t>
            </a:r>
            <a:endParaRPr lang="en-US" altLang="en-US" sz="4800" b="1" dirty="0">
              <a:solidFill>
                <a:srgbClr val="FFCC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04670" y="2474932"/>
            <a:ext cx="2438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9933"/>
                </a:solidFill>
              </a:rPr>
              <a:t>Gracias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05956" y="602885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99FF"/>
                </a:solidFill>
              </a:rPr>
              <a:t>谢谢</a:t>
            </a:r>
            <a:endParaRPr lang="en-US" altLang="en-US" sz="4800" b="1" dirty="0">
              <a:solidFill>
                <a:srgbClr val="0099FF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12268" y="1080553"/>
            <a:ext cx="213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99FF66"/>
                </a:solidFill>
              </a:rPr>
              <a:t>Merci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007660" y="4179342"/>
            <a:ext cx="373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CCFFFF"/>
                </a:solidFill>
              </a:rPr>
              <a:t>Thank you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829630" y="3240598"/>
            <a:ext cx="2819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66CC"/>
                </a:solidFill>
              </a:rPr>
              <a:t>спасибо</a:t>
            </a:r>
            <a:endParaRPr lang="en-US" altLang="en-US" sz="4800" b="1" dirty="0">
              <a:solidFill>
                <a:srgbClr val="FF66CC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84428D2-BF89-4191-8FC0-089E513F9818}"/>
              </a:ext>
            </a:extLst>
          </p:cNvPr>
          <p:cNvSpPr txBox="1">
            <a:spLocks/>
          </p:cNvSpPr>
          <p:nvPr/>
        </p:nvSpPr>
        <p:spPr bwMode="auto">
          <a:xfrm>
            <a:off x="4666129" y="5726117"/>
            <a:ext cx="4605992" cy="67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en-US" sz="2000" b="1" dirty="0" smtClean="0">
                <a:solidFill>
                  <a:schemeClr val="bg1"/>
                </a:solidFill>
                <a:hlinkClick r:id="rId3"/>
              </a:rPr>
              <a:t>jcamacho@wmo.int</a:t>
            </a:r>
            <a:r>
              <a:rPr lang="fr-CH" alt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en-US" sz="2000" b="1" dirty="0" err="1" smtClean="0">
                <a:solidFill>
                  <a:schemeClr val="bg1"/>
                </a:solidFill>
              </a:rPr>
              <a:t>lorena</a:t>
            </a:r>
            <a:endParaRPr lang="en-US" altLang="en-US" sz="2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58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 rot="19141480">
            <a:off x="1509681" y="3454632"/>
            <a:ext cx="3276600" cy="2030412"/>
          </a:xfrm>
          <a:prstGeom prst="ellipse">
            <a:avLst/>
          </a:prstGeom>
          <a:solidFill>
            <a:srgbClr val="7030A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0446530">
            <a:off x="1117600" y="2083032"/>
            <a:ext cx="3276600" cy="2030412"/>
          </a:xfrm>
          <a:prstGeom prst="ellipse">
            <a:avLst/>
          </a:prstGeom>
          <a:solidFill>
            <a:srgbClr val="FF5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20326991">
            <a:off x="2790825" y="1154113"/>
            <a:ext cx="3114675" cy="2325687"/>
          </a:xfrm>
          <a:prstGeom prst="ellipse">
            <a:avLst/>
          </a:prstGeom>
          <a:solidFill>
            <a:srgbClr val="CC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47975" y="2219325"/>
            <a:ext cx="3581400" cy="347186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625362">
            <a:off x="4872038" y="1811338"/>
            <a:ext cx="2682875" cy="365760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6391" name="Picture 2" descr="http://gfcs.wmo.int/sites/default/files/styles/thumbnail/public/partners-logos/Food%20and%20Agriculture%20Organization%20%28FAO%29.png?itok=PvVrHG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4519613"/>
            <a:ext cx="781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AutoShape 8" descr="data:image/jpeg;base64,/9j/4AAQSkZJRgABAQAAAQABAAD/2wCEAAkGBxQPEhUUEhIQFRUXFRUUFRAVGBUUEhUVFRUWFhQVFRgaHSghGBwlHRQVITIhJisrMC4uGB8zODMsNygxLi8BCgoKDg0OGRAQGiwkICY0LSwvLCwsLCwsLCwwLCwsLDQsLCwsLCwsLC0sLDYsLCwsLCwsLCw0LCwsLCwsLCwsN//AABEIAGkBPwMBIgACEQEDEQH/xAAcAAEAAgMBAQEAAAAAAAAAAAAABQYBBAcDAgj/xABCEAABAwIDBAgBCAcJAQAAAAABAAIDBBEFEiEGEzFBByIyUWFxgZGhFCMzQlJicrFEU2OCkrLBNDVDc3SzwtHwFf/EABkBAQADAQEAAAAAAAAAAAAAAAABAgMEBf/EACgRAAICAQMDAwQDAAAAAAAAAAABAhEDEiExBEGBImFxMkJR0RQz8P/aAAwDAQACEQMRAD8A7iiIgCIiAIiIAiIgCIiAIiIAiIgCIiAIiIAiIgCIiAIiIAiIgCIiAIiIAiIgCIiAIiIAiIgCIiAIiIAiIgCIiAIiIAiIgCIiAIiIAiwvl8gbqSAO8mwQH2igavbCii0fV09+Ya4PI8w29loP6RsPB+nJ8Qx9vyV1jm+zM3lgu6LaiqsPSHh7v0gN/E14/opnD8cp6j6GogkPMMe0keYvceqhwkuUSskXw0SKLCKpcyiIgCIiAIiIAiIgCIiAIiIAiIgCIiAIiIAiIgCIiAIiIAiIgCIiAJdYJVf2i2wpaAWlkvJa4hZ1pD3XH1R4mymMXJ0ispKKtlguoHaDa+kodJZWl/6pnWk9QOHrZcp2j6SKqqu2I7iPhZhvIR95/L0t6qmE3uSSSdSTqSeZJ5rtx9E3vPY4cvXLiCOhY50qzyG1LGyFv239eU/8W/FUnEsVmqTeeaSTwc45R6cAt7Bdkaus+igeG/rX/Nx+7u16XV9wjojYLGqncT9iIBo8i51z7ALocsGHj9nNpz5uf0cntZZaCeFz5ar9D0GxNDBbJTRkj6z7yO93XKmIqKNvZjjb5NaP6LJ9elwjVdA+7PzEYnfZd7FfANiCNCNQeBB8F+pTC08WtPoFo1mA004tJTwO82N/6ULr/wAxJfQPtI4ns/0gVdIQC/fR845CSbfdfxB87hdj2Y2jhxCPeRO1Gj4z22HuI7u48Cqrj3RVBIC6le6F/wBgkviJ7tes30PoueU76rBKsFzSx47TfqTR36wBHEHkeRSUceZPRsyYyy4Gte6P0OFlaODYnHVQsmiN2PFx4d4PcQbhby4GqPRTTVoIiKCQiIgCIiAIiIAiIgCIiAIiIAiIgCwSsogPOKUOFwQR3+XG/ivRaFVSOBzwuDXc2nWN/wCIcj94a997WWm/aBsOlSx8B+24F0B8RK0WH72Uqa/BXVXJNotWnr4pACyWNwPAtc0j4Fe5maPrN9wopk2j6S6jq7HaaD6WogZ+J7QfQX1VVxPpTo4r7reTH7rSxvu+35K8cc5cIpLLCPLL3dQO0G19LQaSygv5Qs60h9Bw9bLleK9INdXEsgBjadMkIL5D5u4+wHqtbDOj6vqTmdFugdTJM6zj3nLq4nzAXTHplHfI6OWXVOW2ONm5tJ0mVNTdsHzEfC41lPm7g3091TaeCSd9mNkleT9UF7yT3811zBuiinZY1D5Jj9gExx/A5j7q84dhkNM3LDFHGO5oA91p/Jx41WNGf8XLkd5GcewLouqZ7OnLYG/ZNny+wNh7rouA7B0dHZzY94/9bLZ7v3RbK30CtFkXLk6ic+WdWPpscOEYDVmyLKxOgwsoiAIl0QGCofajZ6LEITFKNdSyQdpjuRH9RzUysEKU2naIlFSVM5T0aV0lBVy4dUaZiXMvwzga5fBzRf0XVgVQOlTCCGx10ItNTuaSRzYHAi/kfgSrphVc2phjmb2XsDx6jgtcz1JTXfn5MMNxbxvtx8G4iJdYnQEREAREQBERAEREAREQBEuiAIiIAiIgC+HtvoQLdy+0QFfr9jaKc5n00YceL2ZonnzdGQSoqfo0o3/WqwO4TEjy6wKulksrrJNcMzeKD5SKLH0U0IP6QfAvA/JoUjSdHuHxaima4/tHPkHs5xHwVpsil5cj+5kLBjX2o16WhjhFo42MHc1oaPgtgIsrM0quAiIhIREQGtXwOkYWtkfGeUjMuYfxAj4KpdGlZUVUDpqiokkO8fGGFsTWANtr1WAk+vNXRyo/RI61JIz6zKmVrh3Hqmy0j9EvBjL+yPkkMfgqBU0wjqp2RyyOZIwCEhobG54yFzCRq3nfirDLAXMLd49ptbeDJnHjq0i/oovGH3qqNg455ZLfdbE5pPvI1TZVZPZFordlBwbaSWmrJKWte58bpSynqnBjesMt43ZABfrDjz8CpnbQTtYx8FRLEd7DGWtEbmkSSBhNnMJzdbvtoF4NwaKvirIZRoaqSzh2mODI7OHiFXYcaljyUFafn46mkMUutp4xUR2IPf8A+5Lak3cfJhbjGnw+GdJpYixoaXueQO27LmPicoA9gvdYWVznUjXrqZszHxvF2vaWOHeHCx/NU7oundHFNSSdulmczzY7Vp983pZXghc6x2sGFYqZyPm6mmfcDnNCLgeZ6v8AEtcfqTiY5fTJT8EhQbTOdi0lO4ncujyQ30BkiJ3haeepcP3VsY3QmevgjZLUNG7fLO1ksjGuYC1kTbA9W5zatseqVDbXYQ+ko6Wpb9NSvbLI7m7eODp7+bjr6qy7LzNqpJ6turZCyOI/soh8PnHyeytJJLVH48lItt6JfPgn422AHdpxJPudSq3t9VStpnR0999IHBltCGsaXyOHdo23mQrKqnmmqa2WWHc5KcfJm7zN9I4NkmLcvgY2+izx82+xtk+ml3JXZLFxW0kMwNy5ozfjb1Xj3BW9isb3wytj7ZjeGcusWkN+NlSuj7NRVVVQyZR1vlEQbfLleAHBl9bCzdPNX8FMkdMtuBjeqO/JzvarCXYfhxeyoqzMwRjeGaQi5IDrNva3Hkpd2zjnsp5YpqjO2Snlc180j2PYHsMoLXEjs3ssdKv92y+bP5wrHhR+Zi/y2fyhXcnoT+TNQWtr2R71EYe0tN7EEGxLTYixs4EEHxGqoezlAZqyuiknq3MhewRjfygta4EkEhwzet+Cv7lz7BcNFRiOI3lqI8r4voZHR3u09q3Hgox8Mtl5j/uxZ8Bw50Ek9pnyxEsyB7zI6N7c4lZc627B9V57aQk0c7w+Vj4opZGPje9hDmMLhcNIDhpwNwtjAKEUbTCZS8uklkaXuzSOa51ySTxIzC58QvnbD+wVf+mn/wBpyi/WiWvQys0WHvkwtlS2qqmT/JzNvTNI5hcG5rPY4luXTkFYNiMVfWUUU0os9wIdpa5a4tzW5XsD6qj1jalmEUrxIX0uSIVNO1oY8wGwc3edq1rg2txXScFkifDGafLuixu7y6AN5BXyL0+TPE/V4N4LKIsDpCIiAIiIAiIgCIiAIiIAiIgCIiAwVVZNlHRTvno6h8BlOaWLK2SF7vtZTqDx4HmrWsWUqTXBWUVLkicKwbdPdLLK+aZwy71wa0NZe+RjWgBovqeZUnM0kENNjyda9vG3NelkRuyUklRA4Dgb6R0pNQ6USvMj2uYwddwAu0t4CzRprwX3juz0VY6F79JIZY5WSDj1HtcWH7rsqmrJZTqd2RoVUAsoiqWMKIx7AI610Bk/wZmzN8S3XKfC9vZTCxZSm1uiGk1TNbEqJtRFJE/Vr2OYfJwtp7rxwPDW0kEcLCS2NgaCeJtxJ81IJZLdUKV2eFWxzmkMfkceD7B1vQqL2bwU0UZYZnSguc+72tD8z3FziS3jclTaxZL2oaVdlYxHZZ0tYyrbUvjkY3I1rWMy5Lk5XA9rtH4Kyxg8+K+7Ijk3yQopNtEDtXs+cQj3RndHGbZmta0uJBv2ncBw08Fv4TSPhjDHymTKA0OLWtdYC2ttCVvomp1Q0q7POZpLSGmxIsHWvY99uaquH7ISQTSzsrZQ+Y3kvHEWkjhpbSytyIpNcBwTabITDsFfHOZ5aiSZ2TdtDmsY1jb5nZQ0DUkC5PcF74/hrqqF0IlMYe0seQ0OcWuFiBfQcSpSyWTU7saFVEHgmA/Jqf5M+TfRBpYGva0dQ6Fpto4a2Xls1s5/88ubFM8wElzYH9bdk8cj+NvA3/NWGyxZTqe/uQscVXsAsoiqXCIiAIiIAiIgCIiAIiIAiIgCIiAIiIAiIgCIiAIiIAiIgCIiAIiIAiIgCIiAIiIAiIgCIiAIiID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6395" name="Picture 14" descr="http://gfcs.wmo.int/sites/default/files/styles/thumbnail/public/partners-logos/International%20Federation%20of%20Red%20Cross%20and%20Red%20Crescent%20Societies.png?itok=gwNKFRJ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857100"/>
            <a:ext cx="952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8" descr="http://www.inform-index.org/portals/0/InfoRM/PartnerLogos/UNISDR_new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00" y="3450825"/>
            <a:ext cx="11303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AutoShape 20" descr="data:image/jpeg;base64,/9j/4AAQSkZJRgABAQAAAQABAAD/2wCEAAkGBxQREhURExMWFhUXGRwbFxgYFx0dGxwgGhwgIBobHx4cHCggGhslIRggIjEkJSkrLi4uHB8zODMsNygtLi4BCgoKDg0OGxAQGywkICYvLzcsLDAsLCwuNzAsLywsNDQsLCwsLCwsLDQsLywsLCwsLywsLCwsLC8sLCwsLCwsLP/AABEIAOMA3gMBEQACEQEDEQH/xAAbAAADAQEBAQEAAAAAAAAAAAAABQYEAwcCAf/EAEoQAAIBAgMEBgYGBwUHBQEAAAECAwARBBIhBQYxQRMiUWFxgQcUMpGhsSM0QlJysjNic4KSwcIVJFOisxY1Q2PR0uGDhJPw8VT/xAAaAQADAQEBAQAAAAAAAAAAAAAAAwQFAgEG/8QAOREAAQMCAgYJBAICAgMBAQAAAQACAwQRITESQVFxgbEFEzIzYZHB0fAUIqHhI/FCUjSCJGKiknL/2gAMAwEAAhEDEQA/APcaEIoQihCKEIoQihCKEIoQihCKEIoQihCKELzb0i4pziBFc5FQELfS5Jue86AeVbFAwCPS13WJ0i9xl0dVlQ+jzEu+FIck5JCqkm+mVTbyLGpK9obLhrCs6Oe50RvqPsqioleihCKEIoQihCKEIoQihCKEIoQihCKEIoQihCKEIoQihCKEIoQihCKEJa+24ulECEyS81TXLbiWPBQO837qcIH6OmcB4+iQahmn1YxOweuxMqSnooQlGK3ihVjGmaaQcUhXOR4kdVfM1Q2meRc4DacFM6qjB0W/cdgx/Q4rl63jZPYw8UQ7ZZCx/hjH9Ve6EDc3E7h7+y806h2TQN59B7qQ9IEDCSF5Cpdo7NlBC3VjqAdftVoULgWuDcrrN6QaQ5pdnbl/ae7rQYhcHCcOYusXZxIG161hYqdNB2Gpal0Zmdp31WtbYq6Vsogb1dtd732+CZHauJj/AE2EYj70Dh/8pyt7r0nqondh/nh+cQnddKzts/8Ayb/jArbs7bEOIuI5AWHFTcOPFTYj3UuSF8faHt5psc8cnZPDX5ZrfSk5c8RKUUsFLW5La58LkXNetFzZeONheyy7M2tDiReJw1uI4MPFTqK7khfGfuCXFMyUXYfm5bqWmooQihCKEIoQihCKEIoQihCKEIoQihCKEIoQubTqGCX6xBIHOw4nw1A8xXuibXXmkL21qF313qOZsPA1gNJHB1vzUHkBzPl46dHSCwe8bgsmtrDcxsO8p1uPsX1eDOwtJJqe1V+yvd2nvPdU9ZP1j7DIKmhp+qjucynG1Npx4dM7k6myqouzHkqjmanjidIbN+b1TLM2IXd+zuStdnzYvrYkmOI8MOjWJH/Mcan8K2FO6xkWEeJ/2PoPUpHVSTYy4D/Uep9AnOGw0cKZUVUQcgAAO/8A81O5znm5NyqmsawWaLBItpb64aK4RjK3YnD+I6W8L1VHQyuzw3+ykkr4m5G58PdSe920TiYsLOVClhMLA3tlcDj5VdSxdU57N3JZ1XKZWseRa+l+CvvE7WaDD4WPo4ZFMZYrKmb7Z4ai1eNhD5Hm5GOo21Lp8xZFG2wItrF9af7B30ifLFIghOgUj9H3Dlk+XfUs9C9v3NN+f7VdPXsdZrho8v0nu19lwTDNKACPZkByup5WcajWpopXswb5ZjyVU0Mb8X+eR80vOMmwek5M0H+MB10/aKOK/rDzFN0GTdjB2zUd3sk9ZJB3mLf9tY3j1CfxSBgGUggi4INwQeYNSkEGxVgIIuF57vts58LOuLhJQOdSv2X5+TDW3Mhr8a1aOQSs6t+NuX6WNXROik61mF+f7VNupvCMXGcwAlT21HPsYdx7OR8qjqafqnYZHJX0lT1zccxmnUEyuoZTcHgfn4EcLcqmIINiqmuDhcLpXi9RQhFCEUIRQhFCEUIRQhFCEUIRQhc8TOI0aRjZVBYnuAua9a0uIAXLnBoLjqUNsvakjQ4rGWJmlcRRKNSNOqFH6ocnvyk1pyRND2Rf4gXPzgsqKZxY+X/Imw/W66x4TZkGBtLi2zzcUgXrEHkW7T46fipjpZJ/tiwGs+3zyS2RR09nTYu1NGPn8tvVrNtMwYcTTizm1o11JZvZjHa3K/cTwrNbFpyaLMtvhtWm6bq49N+ezxOpJQJcPMuNxaq4cZSVufVrnQDtXWzMNb93Gn7JGdVFhb/6/ewKX74n9dML3/8An9bT6J1tLbSx5UjHTSuLpGhGo+8TwVP1jU8cBdcuwAzPzWqpagNsG4uOQHzAeKkt7dsMWTCzMQoAbEdHzJFxGt/sjTU9oJ4Wq6lhFjI3/rfms+rnNxE84f5W5BKN293mxb3sUhBOZv6VJHWbvtYe4VRUVAhbbNympqYzOvk35gmW/mEjiTCpDbIvSgWN+aE69t70mie55eXZ4eqdXxtYGNZlj6Km3ew0UmDgjkVHPRg5WAJsb62NRTue2ZxaSMVoU7GOha1wBwUfvru+uFZXjv0b3GU65SOVzxBHyNaFHUGUEOzCzK2mERBbkVyfGO+DSTOc8D9ETf2o3FwGB0YAjLYi1uNdBjWzFtsHC/ELkvc6AOvi024HbyVdsTeiN8J0kzLnTqsq2ux+zZO1uzhe/IVBNSuEuizI/M/BaUNY0w6T8xq5YeKzbOabBDppECYaRiWiFycPmPVb8J+0BoCdOddyaE/2tN3DX/t81bUuPTpxpOFmHV/r+tuzUme8+OWNFMsfSYaTqyW1K31Vh2g+NwcttaRTxlzvtNnDJPqpAxv3i7Tn8+arKUh2ecJImNwz9NhweuR7SqfaDDnYa8NCBcC16vMnWtMUgs7Vv8FniPqXCaI6Tde22u/zenWCx3q+0pMPf6Kezr2Bityf3iD52qZ8fWUwfrbhwVTJOrqizU7Eb/3iq6oFoooQihCKEIoQihCKEIoQihCKEIoQpLeXavSYXGZD1UdYvE5lz/my+VX08WjKy+sX52WdUz6UMmjqIHK/OyQYPbTYfCRQQreeQs1wLlMxKrYc3YDTuPeKqfAJJS9/ZHzyUjKgxwtYztG/D9p1uvumVcYjEnNLfMEJvY/eY/ab4DvPCapqwRoR5bfbwVNLREO6yXPZ7+KZbOHreIOJOsURKQDkSNHl79eqPA0mT+KPqxmcT6D1KfH/ADSGQ5DBvqfQLZt7aHRII0UPLKSkaHgdNS36ijU/+aXBHpG5NgMz81plRLoDRAu44Ae/gNaU7K2W+ziWsJY2W7sAA6so4DkUPIEi3zfLKKgWyOrZ/fNIhhdTG+YIx23HpsGpJ5dkrLiGKf3mZjncFrQRZtQGYavYWAUWuBqKpExZGL/aNX+x3DVvUroA+Q6P3O1/6jeczu161Rw7sqwHrEjTW4IOpEvYBGlhbxvUZqiD/GLeOZ8yrRSAj+Ql3hkPIet1P+kTCJEmGSNFRQZLKosNcvIc6roHucXlxvl6qPpFjWBgaLDH0TvAbIw8mDgbERpdYluzdVl0v7WhXj21M+aRsrhGdaqjgidC0yAYAZ4fnUo/enaUbBMPA7vHGSc7sWuToApOuVR8/M6FNE4Xe8WJ1BZ1VKwgRsJIGs4/AtGyIYlwE3TGxmJaEXsWMdguXQ367Wt48q4lc8zt0NWfH9LuEMFO7T15cP2lOzZ3wWIR5IjddSrrY2Olxfgew0+RomjIafJTxuMEgc5uWo+i9XwWLjxMQdLMjgggjyKkfC1Yb2OjdY4EL6Bj2SsuMQUo2XCEaTZ0ozR5c0Ob7UZNil+1Dp22tT5SXATtwOvft4qaJoaTTvxGrds4crKb2hsjEbNkM+HYtEPa52H3ZF5j9b5VYyaOpboSYH5l7KKSCSldpxm4+Z+/JZttbSWafC4qMZfYUr91o3uR4WYW7rV3DGWRvjd4/kfpcTStfIyRvh+D+1f4PaGaeaA+1HlYd6sL/A3HhlrKdHZjXjXzC12SXe5h1cimFKTkUIRQhFCEUIRQhFCEUIRQhccbNkjd/uqze4Xrpg0nALl7tFpK812SxfZuLTiwdHPablf+w1sS4VLD4Ec/dYcX3Usg13B5ey2ROmy4wzKHxki3seEangD/AONSRbgL0sh1U6wwYPz8/CYC2kbc4vP4Hzz3J7OZYMFZmJxOIYLc8c8unLhkXs+5UzdB82HZbyHuearcXxwWJ+93M+w5J/gcKsMaRLoqKAPIcake8vcXHWrI2BjQ0ZBKd316eSTGtwa6Qd0an2vF2BPhaqJ/42iIbzv/AEpqf+RxmOvBu4e5/Fl02/inYrhITaSUHM1r9HGNGcjtPAd57q5gYADI7Ifk7PddVD3EiJmZ/A1n0CxQwnZpsLthGOptdomOmY29pD8KaT9Tn2+f7Sw00uWLPyP1yWneHemLCHJYySfcBtbszHl8T3VxBSvlxyG32XdRWMhwzOz3UVj99MTIbgrGOWVRf+Jr/C1aLKKJueKy5K+V2Vh88VgTB4rFkHLNL2FrlfJm6o99N04YsLgJWhNMb2J+eOCZQbvRQN/fJlUhc3QIbu2tgL9pOlh7xakuqHPH8I4nJObTMjP8zv8AqMz88PNO5tmzMY58uScC8EQC5I0Qey97Elr2uPZLLwqYSsALL3brOsk7PmKqMMhIfazv8RhYAajvywyNl2TDw7STO6lWcN0baZoyuhQkWzD7QDX4ta1hXJc+mNhqz8fmWHguwyOqbcjPLwtq9cfFcdzcLLhJ3w82gkBaPUEMUIDEa6GxGhF7AcLV1VvZMwPZqz4riiY+GQxv15cE53qQoiYpR1sO2fTiUOki+am/7oqemN3GM5Ow46vyqasaLRKM2m/DX+Fi3nx0mFePFx9eJwFlTkeaMOw2uL/hBvpTKaNsoMbsCMil1UjoXCVuIOBHL5uU9tLZUbtDisL+hklRWT/DYsBa3IG/DkbW0IquOVwDo5O0AcdoUUkLSWyxdkkXGw3TBMYRtogcCOjPh0Yb8yilFn/h/n825J3Wf+d+PxfmrqsxayKEIoQihCKEIoQihCKEIoQsuOdTaJv+LmQfwkn4Cu2A9oalw8jsnX7LzvdDFjDPiVlHsR5mHa0TgAeOZrVr1TOtDC3WeYWLRv6pzw7UOR9ytO6mzGxMxx2IPVzi1+DuSAoH6qmwHeAORriqlEbOqjzt+F3SRGV/XSZX8z+lU7R+kxuGj5RrJKR36IvuzmoY/the7bYevotCT7p2N2An09V23qxBTCyZfaYBF8ZCFH5r+Vc0zQ6UXyGPliuqtxbCbZnAccEwweHEUaRr7KKFHgBalPcXOLjrTmNDGho1JPu2RJ02MY/pXIUnlHGSq+F7FvOqKj7dGIah+Tj+lNTfdpSnWcNwwHvxWbG7wrJiUw0ZuoLNIwIIIRSwUEH7wF/C3Ou2U5bGXu4cVw+pDpRG3jw1eea88wkbYqdVLdeV9WPax1Pl2VrOIiYSMgFjMDpXgHMlUOLxMeGgEmFjVW6V4+kdQ7nIPaGYWW55AWqRrXSSaMh1A2GAxVj3Nij0ohY3IucTgm+P3tMMCIc3TtBG4cgFSWGt7EWOh99Tso9N5P8AjciyofW6EYb/AJaIN1KPtrpMzyizqv0HR9QI9wc1tbnQXvyHhVwg0bBuWu+NwoDUady/P/G2FjtVNsffGMxvJiVHSoLXULdlZh1VBN/EcLKCTUctE4ODYzgVdDXtLS6QYjkdnqvvAxRwY5YoQckoWRQOCMqNmBB1W6Pe3IlRaxFePLpINJ+Yw34j1C9jDY6gNYMDjuNjfdgeScb19RIsRzglRif1WORx4Wb4VPTYks2g+eYVFX9rWyf6keRwP4KcYiEOrI3BgQfAixqdpINwqnNDgQUi2IqzbPWObgFMT35dGxS9+R6oN6qmJZOXM3jjipIAH0wa/ceGCmdjq+Axvq0uschAB5HX6Nx2ENYHs17BVktqiHTbmPhCgh0qefq35H4D89l+bsr020ZJz7KNK5PLW6qPc3wr2oOhThm2wRTDTqi86rn0XoeFmEiK44MoYeYvWQ5uiSCtlrg4AjWuteLpFCEUIRQhFCEUIRQhFCFI7/4pofVpk4pIT46cPAi486voWh+m06ws7pB5ZoOGopXtnZIxU8E0JIjxdg5H2SurX77Jw+8p7afDN1THNfm3L58wKnmh62Rr2ZPz4f15haH2gJsdBhIRaCBuA4Exg3PgLWHfc9lcCPQgdI/tO9Uwy6dQ2JnZb6JpjNpRwbQZpWIHq6BbKzcZGJ9kG3AUlkTnwAN/2PIJ75Wx1JLv9RqJ1nYs2394MPIIArsQJ42b6Nx1VJPNddQNBrXcFPI3SJGo6xr4rioqY36IB/yGo6sdiYYverDdG+WRs2U2+ikGttOKaUltJJpC4/I9051ZFomxPkfZITtqD1LD4XM/WWNZgqsCFteQ6r1hfQ5eRNVdRJ1zpMNdt+pR9fH1DIschfDVr1Y7MFPwYuLDYwSRXaFWsL3uVZbNoQDexNr91VljpIbOzPNRh7Ip9JvZB/C47RwL4WRWQ3S4aGUahgNVIPDMOY/lXUcglaQc9YXMkZhcCMtRTPbe0PWMFHJkCETsGCk5SSmYsAfZuTe3bc86RDH1cxF74eqfPL1kANrfd6XX3t/Y8snRSRqHCwRBlUguLLxK8ba8r15BMxt2uwxO7zXVRA92i5ov9o3+SmKtUC17JgjeVRK+ROLHKzXt9kBNbnt5a+B4lc5rSWi54eqZE1rngONhxPJWeK2phVxOGljd+qzh7rKdGRtest2N7dpsByFZzYpTG5rgNVstq03zRCVjmk674HYdueNlr3i3gw0uFmjV2LNGwUdHINbaalbDXtpcFPKyVriNe0e6ZU1MT4XNBzB1H2W3D71YbIt5GvYX+ik421+xS3Ukt8B+R7prayK2JPkfZYdlr0+CxipqGkxGTQj2rldDqONNkOhMwnUG3SYh1kEgGsutxSfC4n+0MI0ba4nDjPG3NgP56WPflNPc36eW47Ls/nzWp2P+ph0T2m4j581Fc5H9TwFv+Pi9T2hP/wAPvc9ldAddP/6t5/OS5J6in/8AZ/L5+Srjd0EYXD349FH+UVmT967eea1abuWX2DkmFKTkUIRQhFCEUIRQhFCEUISHe/AeswNEv6VR0iDty6EDxBI8SKqpZOreHHLIqSsi62MtGeYUnuftoxRYiI/ZjeWO/JlU5h56H+Ltq6rg03NcNZAPz5qWfR1Ggx7TqBI+fNa07hYdYlbFycGZYY/3mAJ95A8mriucXkRt3ngF3QNDAZXeAHE+6pvZ2j+PDfFJP+j1HnT7ncx+ldlU728j+0b2dWOKTlHPEx8M+U/mopcXFu0HldFXg1rtjm87eq4b7ba9XhyL7ct1XTQAWzE+RAt391dUcHWPucguK2o6plhmUk3S270hGH6OziARxsDe5jB7R1bg/Dwqmqp9Ead8L3PFTUdRpWjtjo2HBapNgwzYqWKZSC6JJEwNmFgEcdhsVBsb+1SxUPZE1zTkSDzC7NNG+ZzXjMAjkfnissuypMCjFnEkF0zRSBSshZjcIOIcCx5XN+NMEzZ3Cws7HEat/guDC6nabm7cMDrvs8fVL9u9EcAjQoEDYglkDl8rZCLG4upsB1eVNh0+vIeb/bna2v5ikT6H04LBb7sr31Hy3L83nwkiNHiUYWWOJSUbroculwNQDyNe0z2kGM7TuK9qmOa4SN1AZZhY9qN6xh1xRAEofopSBbP1cyvYaA6WPbTIx1chj1WuPDwSZT1kYl13sfHYfRdd2t38TMVniKxhWGV2PGxN7AA3ta1jYHUdtc1FREz7HY+C6pqaV9nsw8VaYhGOKwcTPnZFklc2A+zkFgOAu5t4cTWc0jqnuAsDYDn6LUcCZY2k3IuT5W9Vp3vky4OftZcg7y5Cgf5q4pReZvzLFd1htA7xFvPBNYUyqF7AB7qQTc3VAFhZIN38UseGmxDHqtPM9/GQgfKqp2l0jWDOw5KOmeGxOectJ3Mqcw+FOD2qqjRHJy/hkB08mFv3RVjn9dSk6xzH6UTWGGrAGR5H9pbiM20sblT2Scq24LGvPu018WtTm2pobnP1SHXqp7DL0HzzK9SwrqVGT2RdR+6SpHvFYjgQcVvtIIwXWuV0ihCKEIoQihCKEIoQihClt95pIDBi4+MbMrDkQ4Gh7upbxIq6ja1+lG7X6LPrnOj0ZW6vX+ki25g0xER2hhdDZunj5i6kMbdtib9o18aYXujd1MvA/PmpSTsbKzr4v+w5/vbnv+t7pfV8LhMOvEASG3ao/mzE+VFKOsle87vP9L2sd1ULGDVj5ftVG3/o5sLiOSyGNvCUWBPcGC++oYPuY9nhfy/V1fUfa9knjY8f3ZQe09vYxkMM56rZgwKAXuSONtMrKbWtw1vWpHTwh2kzn84rJlqJy3Qk131fMtXqsm2Nty4rJ0pXqAhbC3G1ydTcmwpkUDIr6OtLmqHzW0tS57CxPRYiGS9gHW57ibN8Ca9mbpRuHgvIH6ErXeK9K3tVViXEBwksTXiNr5idDHYakONLDx5VjUty7QtcHP34LbqwA0SXsRl7cVj2DIMVM005tNGSEw5uOiH3rH2mP3vCmTjqmaLOyc3bfmxLpyJZC+TtDJuz3vtWTfLaODYdC5ZmV87LDYXYKVszEW4Gxtc6CmUkcw+4bNfngPgS62WnP2OxN74eWJ+FT2M2lNjvooILL1cwQZicosudzYWA4XsKrZEyD7nu8/QKJ80lR9rG4eHhtK+Npx9Dhhh1OciTPO63KK1sqR5uBPEnvr2M6cmmcMLAa968lHVxdWMcbuOoHK11b7lSkYNOkYaAnWwyrc5b9gtrryNZtYB1x0fhWrRE9QNL4NX4XTd4GZ5caRpJZIr/AOGl7HuzElvdXk/2NEQ1Z7z7ZL2m+9zpjrwG4e5xX7tw9LPh8MPvdNJ3LH7N+4uR7jXkP2MdJwG8/pE/3yMj8bncP3Zb9s43oIJZfuKSPH7I8zYUqFmm8N2p00nVxufsCmd4sKYNlJCeIEYbxuGb/NVtO/Tqi7eoamPq6MMPhdZNuZ8ThcFPGCZi3R6cSSCGPvjJvy1ruG0UsjHZZ/PNLn0pYo5G9rL5xC+MbOmy4TBEQ2KkH0jj7A7v5DzPIH1jXVT9N3ZGQ+fnyXkjm0kegztnM7PmrzVlsHCmHDxRniqDN42u3xJrPmfpyOcNq04GFkbWnUFvpSaihCKEIoQihCKEIoQihCybVwSzxPE/ssOPZzB8QRfyruOQseHBLljEjC12teX4WebZuJKsOGjr9mReRH8jyNx2ittzWVMdxw8CsFjn0stjx8R8y/tMt7JFxGIwrRm8ciIF85CCPEXsfCk0oMcbwcxfkn1ZEkkZbkbc1ZY4pixiMGTZlA/zKGR/Jvl31nM0oi2VacmjMHxa/lj5rNsfLioMkyXYl0lFh1HGji41XNcuD+tx4V3LeJ92nYRu1eyXDaaOzxjiD4HX55hQ+8m7cmEOb2o2YhSOIHFc3edfd31p09S2XDX8yWVU0rocdV/l0jVrajlVKlBV5uttRMXOHxLgzLpChFkGmrLrrIefZy7supidEy0Y+05nX/S1qWZs0l5D9wyGrePFVW0sCHBdVXplRhG9uspZSNDyGtQxyFuBOGFwtCSMOxA+6xsV5lg4Vgw8k7wh5ElEYSS+VeqSSVFsx0tY1tPJfIGNdYEXuN+1YTGiOJz3NuQbWOWWxbN8cZMsphzMkOVciqMqEZBmtYDMLk9tLpGMLNLM69ZzTa2SQP0bkN1DIZflT2HxLx3yOy3FjlJFx2G3EdxqtzWuzF1G1zm9k2TnYGbo2D3GFZ1E7L7VgNFOtxGbi5A4VPPbSFu3Y2+bdiogvokO7FxpH5q2q/2dt2JsO8+iRxFlPCwCcLW7Raw7wKypIHiQMzJ9VsR1LDGX5AX/AAvzd7DOc+KlFpJrEKfsIPYTxsbnvNE7gLRtyH5OsrynY43lfm78DUPfxXLbB9YxEWFHsqRNN4Kfo1P4m1t2LXUX8cbpNuA9fwvJv5JGxDIYnhkPPksm9uKWfCYlU16F0BPeCpb3A28Qa7pWlkrCdYPql1bxJC8N1EehSfAbbGF2dFYAys0nRA/Z6zAv4C5Hffxqh8HW1B2YX9lNHUCGmbbM3t5nFYtz9jtipunluY1bMzN9t73A79dT7udNq5hEzQbmfwEqjgMsmm7Ifk/M16dWKt1FCEUIRQhFCEUIRQhFCEUIX46ggg6g6GgGyCLqImmimZsDjTlljNopjoWB9kk8AxFrg6E99aQa9gE0ORzCyi5jyYZ8CMjy4/gpPidizYOaDpOtCsylXHDV1vf7p6o04dhOtUtnZMx2jgbHDgfNTPp5IXt0sQCMeI8kxxOPMO2GN+qxSNvB0S3uax8qS2PTo/M+RPonOlLK0+Nh5geqf7UBwk3ragmJ7LiFHK2iygd3A93hUkf8rOqOY7Pt7KyX+F/WjI9r39/Dct23MRB6uxms0TC1hqWv7IW3Fjyt40uFsnWDQz+Zps7o+rOnkfmHoo/D7NUOh2ijhWVVhcsABYmySstvpLW1OlaDpTY/TnePUX1LNbENIfUg+B9HEa/wrB9g4ZkMfQRhWsTlULqOBBFiD3is8VEodpaRutI00Jbo6IssgwGKg0hnWVOST3zDwkXU/vA131kT+22x2j29kvqpo+w642O9x6gpHvs8jYMmWFYm6VfZcPm6ra3AB7taqow0TWa6+Gyylri8wEvbY323WjeDDSI7PL9Lg5ModecPVC517LEXuO03HOuIHNcAG4PF7eOuy7qGPa4l+LDa/hqv6qE2lgzDK8TalGIv29h8xY+dakbw9ocNayZGGN5adSo9xBFH0+ImOVFULmYjLZvaUi92JsLCxqOt03aLGZq2g0G6Uj8gLeC04bDdEyzSROuB6QuqHirEALJItr9HpoCTbS/fw52kC1pBkta/oPFdtZoEPcCI73ts8SNnJWO1dqpBF0ntFrCNV1Ls3sqvbf5VnxRF7tHLb4LSlmbGzSz2eJ8EuiRsHhZsRIQZ2BeQ8s1rIg/VXRR59tOJE0rWN7IwG7aktBgidI7tHE79Q3alJ7Hmts7GFjcl115ktlHvuaulb/5DLbOSz4XWpZL7edl97M3YLKJ8a3RQooAUmzEam36oJJNvaJJ4V5JVAHQhFyfnHkvYqQkacxs0ef657lRbu44YmX6FMmGgGVBa2ZzztyAW+n6wJ14STx9U37jdzs9398lbTSda/wCwWY3Lf/XNU9RK5FCEUIRQhFCEUIRQhFCEUIRQhTO+W7nrSiSMDpkFrffX7t+R7PE9txZSVPVHRdkVDW0vWjSb2h+fmpReztvz4a8LjPGOq0MgOncL6r4cO6tKSnjl+4YHaFlx1MkX2HEbD8wX5vPtBJ5VxMVwSozKfaV0+YItY9xopo3Mb1bvgKKqVr3iRnwhXO1dvLBLF0msE6ceOUi2vepDC48+2syKnMjDo9ppWtNUiN7dLsuHzhisUuz1wcqTkNLhVByalvVy2pYL9pO/iBTBIZmFmTtfj++aSYhA8POLBl/68NnJVH0c8f2ZI3HcVYfI1F9zHbCFf9sjdoKUDZU+G+qyBo/8CUkqO5H9pfA3FUdcyTvRjtHqNam6mSLujh/qfQ5j8r6G8WTTEYeaE8zlMifxR3+IFefTaXYcD+D5Fe/VaPeNI4XHmLpPvrtOLE4JjDIHyut7X0vfjeqKOJ8cw0hbBTV0rJac6Bvinm0du4VC0EjgtbK0YVmOo4WUHkamjp5SA9o45KuSphaSxxx2Z/gKMx2wsRjcTJKkTIjEWaXqaBQt7e1ra/CtFk8cMYa43I2Y/pZj6eWeUvaLA7cPDeqfYW6EWHszkyuDcX9hT2qvbpxOunKopqx0mAwH581fBQsjxdifx5eqa7Y2lHAn0nWLdVYwLs5P2QvP5UiKJzz9urXsT5pmRt+7Xq1ngp7BYNMFH63idCt+hhDZhEH1yJfi55ngB3XNVveZndXHxOV7az4KNkbYG9bLwbna+oePzJZt4tpPJs1ZJNGnkFlHAKCSo79EBv2mu6eINqS1v+I+c1xUyudShzv8j++QSnZW3UwmGCKgkmZ+k19lNAFv942F7DhfiCKfLTumkuTYDDxKniqGwxWAu4m/gNixxLidpS2LFyOJOiIPAaD5mmHqqZmzmUoCaqfbPkPnmV6fsjZyYaJYU4LxPMk8Se81iyyGRxcVuwxCJgYFspaaihCKEIoQihCKEIoQihCKEIoQihCk9vYjDiTosdDof0cwB1HYSvWVhzAuDx0varoGyaOlCd4+YLOqHRaWjO3cf6xHJKzunhZtcNixf7pKt5WBDDzvT/rJWd4z0SPooZO6fyPstW3NiSnAKjgGTD8CuoZALac7hbadq99cQzsE5Iydz+c0yeneacA5t2ax/XJfvo72wXU4VzfKLx/h5r5XFu491eV8Nj1g15o6OnuOrOrLcnMuxGiYyYNxGTq0TC8LHwGsZ7191TicPGjKL+Ov98VSadzDpQm3hqPtw8kLvEI+riongP3iM0R8HXQfvWo+m0sYzpfg+Xsj6rRwlBb45jz97JthsWkozRurjtVgR8KQ5jmmzhZUte14u03SnfHAPPhyka3Yumndmsfde9PpJAyS7thU9ZGZItFu0c07AqZVLFj9sQQfpZUU9l+t5KNT7qayGR/ZBKVJPHH2nAJedp4jEaYaEov+NOCo8Vj9pu69hTeqjj7x1zsHqcuaT10smEbbDa70GZ42WrZmxUiYysxlmPtSv7Xgo4IvcKXJOXjRGDdg+YpkVO1h0ji7afmA3KA3gxz7QxYjj1UNkiHL9Z/O1/ACtWCNsEWk7efb5rWPUSOqJtFuWQ9/mpU+3d23nEUKusUEKABjqSbAXtoLADiSNSaihqWs0nEXcSr56R0miwGzWj58uln9j7Nw+s2I6Uj7Ia/+WPUeZp/XVMnYbb54pHUUkXbdfw/QVNu3iBKmeOLoYOEa2ALdrkDQDkO3U9lRVDdF1nG7tfsrqZ4e27W2bq905qdUooQihCKEIoQihCKEIoQihCKEIoQihCybU2bHiYzHKtweHaDyIPI0yOV0btJqXLE2Vui5eebW3HnjJMYEycrWDDxB0PkfIVrRV0bu1gVjTdHSN7P3D8rFhvXsOeouJS3LI5X3EFT7qY76eTPRPEf2lN+pjOGkOBt7L72d6xFiUxAw0os12CROAQdGsLaXBOnC/ZXknVujLNIeYXsZkbKJNA8AV6oZly5iQFte50+dYdjey+guLXS+feDCro2Ii7wGB+V6aKeU5NKSamEYFw80mnk2VKbkxBvvLeM+9bVSBVtFsealcaJxvhfbl+RZbMLsXDyC8OJmI/5eJcj8xpbp5G9po4tHsmNp4nC7HHg4+64YvZ2BjNp8QxP3ZMS5Puz3rpkk7sWN8mj2XL4qduD3Hi4+6+sBtHZsJ+iMKHtC6/xWv8a8fHVP7VyvY5KSPsWCcYfbGHk0SeNj2Bxf3XvSHQyNzafJUtnjd2XA8Vn3nxjR4d+jVmkcZUCKWNzxbQHgNb+HbXVMwOkGkbALiqkLIzogknK2K82wC4rD36KGVGOhfoWzW+6Lr1R4C/DWth/VSdpwPhcLDj66PstIO2xvyQdl4zEHrRTue2QN83sKOthjyIG79I6meXMOO+/qqXYO4liHxJBA4RqdD+I9ncPfyqOavwtH5+yug6OxvL5e6uVUAWAsBwFZi1l+0IRQhFCEUIRQhFCEUIRQhFCEUIRQhFCEUIXxMmYEAlTyItcd+oI94Neg2K8IuFNbTn2lDfo1hmXtCEP5rnA91/KrI20z+1cH8clDK6rZ2bOG7HmpnHbf2i2hEkfcsJX4lSfjVrKemGVjxUL6mqOdxwShsFiZzcxzyHtZXb4kaU8PiYMCB5KYxyyHEE+aa4DcnEye0FiH6xufILf4kUh9dE3LFUR9HzOzw+eC3YrdnD4cqjvLPO3sxR2W/eeJVe8nt42pbaqSS5ADW7Tj/aa+kiisCS5x1DD+hxW3AbiKTnkcxk8EiJ6t+Rd7lu/QClvrzk0X8T7BNj6OHacbeA9zmsmL3PXD3Yo08PPISsqDtA9mQeQNdtrDJhfRP4PqEt9CIsbaTfDAj0P4X4Ny4p4xLhMTmU8M4v5ErYqe4rR9a5jtGVuPggUDJG6UT7jx+eiS43dPFR8YS47UOb4e18KpZVxO123qV9FM3Nt92P7/AAuGFkxcGidPH3ZXA/hIt8K6cIX52PkuWGePs6Q8+Sf7P2/tNtFiMne8JA94yipX09KMSbcf7VcdTVnANvvH9BVWy48Y/WxLxoP8OJdT+JiTb9331DKYRhGCfE+3v5LQiE5xlIHgPU4/jzTmp1SihCKEIoQihCKEIoQihCKEIoQihCKEIoQihCKEIoQihCKEIoQuWKDlGEZAe3VLC4B7SOddNtf7sly69jo5pVu5sP1fPJI3STyHryd3IC/Af/eAFPqJ+ss1os0ZBT01N1V3ON3HMp1UyqRQhII9hPFijPA6pG+ssZBsTzItwPO/I35G1VGdr4tB4uRkVIKZzJdOM2BzCf1Kq0UIRQhFCEUIRQhFCEUIRQhFCEUIRQhFCEUIRQhFCEUIRQhFCEUIRQhFCEUIRQhFCEUIRQhFCEUIRQhFCEUIRQhFCEUIRQhFCEUIRQhFCFF7F3jnbHHDSlSuaRRZbG6Xtr4LWjNTMEPWN8PysyGrkM/Vuyx/Cc737VbDYfpEIDllVbi411OngDU9LEJZLOyVNZMYo9JuaTbm7zTYmcxSlSMhZbLbUEfyPwqirpWRs0m7VNR1b5ZNF+xM99NsvhYkaIgOz21F9ACT8bUmjhbK4h2Vk+tndCwFuZK37u4mSXDRySkF3GY2FhYk5dPC1Kna1sha3IJtM9z4g52ZTKkp6KEIoQlO9n1Of8Bp9L3zd6nqu5duU96MT1Z/FPk1V9I5t4qPozJ3BW9Zq1FFek09SH8TfIVo9HdpyzOk+y3enu6H1OH8P8zU1V3zlVSdy3cnFTqlRO+e8k+GnEcRUL0YbVb6ksP5CtKkpo5WaTtvssqtq5IpNFtsvdWcLXUHtArOOa1BkorC7zTtj/VyV6PpnS2XWylra+VaTqWMQaeuwWWyrkNR1eFrkc1cVmLVRQhFCEUIRQhR3pMP0MX7T+k1odHdt25ZvSfYbv8AQppuOf7lD+//AKjUms753DkE+h7hvHmV+YHemKbEDDxq5PWuxFh1ezmfcKH0r2R6bkMrGPk6tt96Weks/QxftP6Wp3R3bO71SOk+7bv9Cmm45/uUP7/+o1JrO+dw5BPoe4bx5lPalVa822wOg2qr8AZI28msrf1VsRffS28D+MViTfx1gPiPzh7ph6T8RpDGOZZvcAB+Y0ro1uLnJvSjsGt3n55rBhoPVNqRpwXqL45owv5qY53W0pO/nfkltb1NWBqw5W5rv6TJ7ywxDiFLW/GQB+Q1z0c2zXO+YLrpN13NaNnP+k33g3gGAjjw8YDSBABf2VUCwJ5m9tB3HzRBTmdxe7K6pqKkU7Qxudkmk2/tKJBO6Dozb2kFteF7HMt++qBT0zjoNOO/4FKamrYNNww3fCq7d3bS4yLOBlYGzrxsf5g8jUFRAYXWPBaNNUCZmkMDrUdgN+5grmQIzZR0YCkDMTz14Aa/DnWg+gZcBt/FZsfSL9El1r6kxj2hPPs/FNOCGFwt0y6ZVPDmLk60kxxsqGBnO6eJZJKZ5k5W1BfHox9mfxT5NXvSObeK86MydwXHaW92IlnMOEUWBIUhczPbiddAv8tb9nUdHG1mlKuJK2V8mhCP2le9G1ZpUSHEx5Jo2J4WDKw0PE8xy0+VPpomNJdGbgqeqme9oZILOHJXW5/1OH8P8zWZVd85a1J3LdycVOqV5l6SfrQ/Yr+Z62ej+64+yweku+4DmVdwbawwVR6xDwH/ABF7PGswwS37J8itcVEVu0PMLz/ZrhtqZlIIM7kEG4IJaxB5itWQEUtjsHoseIg1dx/sfVWe9m8YwagKA0rXyg8ABxY25d3PyrOpabrjjkFp1dUIBhmVOzbe2lAomljHRkjQqANeXVOZf3qrFPTPOi04/OB4KN1TVxjTe3D543HFWmx9pLiYVmTQNxB4gjQj31nSxmN5aVpwyiVgeFJPtraU7MYIQqAkAhRrY29pzZvIVeIKZgGm7H5sWeaireToNw+bV+7C3um6cYfFKAS2W+XKyseFxwIOnZxvrRNRs0NOMogrn9Z1co8OK7+kz9DF+0/pNcdHdt25d9J9hu/0K+Nm4nER7Nw5wyZ3LsCMubq5pNePaBXUjY3VLhIbC3suY3ytpmGIXNz5YqS2PiJ0xGeFc0vW6uW/H2tL1dK2Mx2ecFnwukEl2D7sVQ73TSvgcO065ZTK2YWtwzhdPC1SUrWNncGHC3srKtz3QMMgsb+/osmzdvYlcMkOGiYiMN0jhC2pZmsOQFjz192rJKeIyF0hzyF7JcVTMIw2IZZm19adbp73NMzR4jKCFzK4Fr6gEEduvLvqaqowwBzPJVUlaZCWyeaX+k2C0sMo4lSt/wABuPzmndHOu1zT8ukdJts5rhs5f2uW25/WtoYdRqLQ3HcfpG/ytXsLeqp3E+PtzXk7uuqWAeHvyXb0hjosTBOOOUHzja/9Qryg+6NzPmIXvSP2Stf8wN/Vctqn1jayKNQGjA7wgzn+dexfx0pO/wDOC8l/krAPEfjFZNvDpNplW1BliWx7OoCPiffTIPtprjYfVKqPuqrHaPReh7ciD4eZTwMb/lOtZEJtI0+IW1M0OjcDsKivRlIellXkUBPkdPzGtLpEfY0+Ky+jD97h4Jd6PoFfFrmF8qFh4iwB/wA1Or3ERG2spHRzQZRfUPZX29n1Of8AAayqXvm71sVfcu3KU3FkK4fGMOIW48larq0XkYPmpZ9AbRyH5kVz9GUQ6aVuaxgDzOv5RXXSJOgB4rnoxo03HwWz0nRC0D87svlof5fGl9HHtDcm9JtFmneqHc/6nD+H+ZqSq75yspO5buTip1SvMvSQf72P2K/metno/uuPssLpLvuA5lM4/R8pAPrB1F/YH/dST0if9fyqB0YP9vwkWw8P0W0UjvfJKy37cuYX+FVTO0qcu2gKSBujUhuwn1Xfe/En+0SSuYRmMBfvAANl4HiWI864pW/+Psvf2XVY/wD8m+dre637Y3pkxELwnBuucWvdjaxuDboxfUUqKlbG8O0xh82p01Y+RhYYzjv9lu9H0hiw85kuiq2YlgRYZRc68urS64aUjdHEpvR50I3aWAB17l+/7ZySuUwuFaS3Mn4kAWUeJo+iawXkfZH17nutEy6mtsTyvjY3mjEUl4+qDfg2h4n/AOiq4msEJDDcYqKZz3TgvFjhzVL6TP0MX7T+k1H0d23bld0n2G7/AEKa7j/UYf3/APUak1vfO4cgn0PcN48yo7c3/eH/AMn860Kv/j+SzqP/AJPmnvpM/QRftP6WqXo7tnd6qrpPu27/AEKY7iRgYKMgcS5Pec7D5ADypNabzHhyTqAWgHHmvN8Scs0oXSzuB4ZjWw3FgvsCxXG0jrbTzV76R8Pmwyv9yQE+DAj5kVl9HutIRtC1ukm3iB2H9Ka3DiMmMVjrkQn3KEHuDfCrK06MJA1n9qGgGlOCdQ/Sf+kzD3hik+69vJlP81FS9HOs8jwVnSbbsB8Ul9H8RkxZkbXIhN+82UfAmqa4hsWiNZU3R4L5i46gv3frBvBixiVHVcqwPIOltP8AKD369leUTw+LQOrkV5XMMc3WDXbzCa7a3zhkwzrHm6SRSuUgjLmFiSeBsL8L8qRDRPbIC7IKiavjdEQ3M/hHo22cyrJOwsHsqd4F7nwJIHkaOkJASGDVmjo2IgF515JL6N/rX/pN81qnpDuuPupeje94H0VzvZ9Tn/AazKXvm71rVfcu3Ka9HEQePEoeDZQfMMKs6QNnNKi6NF2vCUbtbQ/s/FOkwIFij2HAg3DW5j+RBqioj+ojBZvClpZfppSH7ivvfPbQxbKYg3RR6ZiLXZ9eHgnz7q8pIDEDpZnkF7W1AmILchzP9K33P+pw/h/mazarvnLVpO5buTip1SvMvST9aH7FfzPWz0f3XH2WD0n33Aeq9Jw/sr4D5VjnNboyXmWB/wB6/wDuJPm1bT/+L/1HosKP/mf9j6rfv5gnhxKYxR1SVN+QdDpfuIA9xpVE8PjMR8fIptfGWSiUZYeYTuHfnClQWLq3NchPxGhqY0EoNhZVt6RhIubjgv3aWO9d2fNJErC97A+0QjC+g5kA6d9EbOpqGh3y6JJOvpnOYPgKQ7jbwQYaORJTlJbMGykgiwFuqCdLX86qraeSRwLVHQ1McTSH7bpXtnaHrGNWYAhGZMlxYlQ1s3gSDToo+rhLdeN0maXrJw7VhbddU3pM/QxftP6TUXR3bduV3SfYbv8AQpruP9Rh/f8A9RqTW987hyCfQ9w3jzKhdk4wYTHM8oNleRWsNRe4vbny8q05WGWCzdgWVFIIagl20p5vzj0xGEgljvlaU2uLHqhlOniKloo3Ryua7O3sqq6VskLXNyv7hPdxvqMP7/8AqNU1Z37uHIKuh7hvHmV5pj/08v7R/wAxrZZ2G7hyWG/vHbzzXseLwqSoY5FDKbXB4GxuPiK+ea4tN2nFfSvY140XC4XDA7JhgJaKJUJFiQOVdPme8WcbrhkMcZu0ALtjMGky5JFDLxseGnCuWPcw3abLt7GvFnC4XLAbLhgJMUaoWtew424fOunyvf2jdcxwsj7AstGIgWRSjqGU8QwuD5GuGuLTcLpzQ4WcLhLE3YwgOYQJfvuR7ibU81UxFtIpApIQb6ITYC2gqdUrDgtjQQtniiVGta4HLs+FNfNI8WcbpLII2G7WgLXiIFkUo4DKwsQeBpbXFpuExzQ4WOS4YDZsUF+ijVM1r2HG3D510+V7+0brmOJkfZFlz2hsaCcgyxKxHPgfC41tXUc0kfZNl5JBHIbuF1+NsTDmMRGFMgOYLbS9rX8deNHXyaWlpG68+ni0dHRFlrwuHWNQiKFUcAOArhzi43OaY1oaLNyXWuV0sGO2NBM2eWJXa1rkctdPiaayaRgs02SnwRyG7mgrcotpSk1YU2LAJOmESCS5bNbW54nx1ppnkLdG+CSIIw7T0RfatksYYFWAIOhBFwfEGlgkG4TSARYpV/sthL36BPjb3XtT/qprW0lP9HB/qE0w8CxqERVVRwCgADyFIc4uNyU9rQ0WaLBLpd28KzZ2gQk6nTQ+IGh91OFTKBYOKSaWEm5aF2xOxoJGDPEhKgAG3ADgB3C9ctmkaLArt0EbjctC647Z8U4CyorgG4B5GuWSOYbtNl1JEyQWcLrphMMkSCONQqjgBwFzc/E145xcbuzXrGNYNFosFkx+w8PO2eSJWbt1B8yLX867ZPIwWaUuSnikN3NxX0+xoGjWIxIY0N1W2gJvc+Op99AmkDi4HEoMEZaGlosFpwmGSJBHGoVRewHAXNz8TXDnFxu7NMYxrBotFgsL7u4UksYEJJJJtxJ400VMoFtIpRpYSb6ISre7er1U9FEA0trknggPDxY9nn4upaTrfudkp6ys6o6Lc+SQtjdqqvTnPktfVI+HetswHlVWhSE6AtfeeeSj6ytA0ze24cs1SbpbzDFgxuAsqi+nBh2jstzHePKSqpeqxGSupKvrvtd2lR1GrUUIRQhFCEUIRQhFCEUIRQhFCFEb5bIxk0+aAOU6MDqyBRe7X0LDtGtaVJNCxln2vfZf0WVWwzvkvHe1tttvirVBoPCs0rVC+qEIoQihCKELJtXaC4eJpnvlW17C51IAt5mmRRmRwaEuWVsTC92Sybu7bGMR3VCgV8oubk6A304ceGtd1EBhIBN8EumqBOCQLWKR76bKxc0ythwxUJY5ZAutzyLDkRVVHLCxhD877L+ikrYZnvBjva223qqzCKRGgbiFAPjbWoHEFxstFoIaLrtXK6RQhFCEUIRQheWbFX1raIZtQZGc+C3Kjw0UeFbc38VPYbAFgQjraq52k+WXovU6xFvrywD1Xadl0CzAW7Fktp4AP8K3O9psdnL+lgdzVWG3n/af737wTYbEpHG4CFFYjKDxZgdSL8BUlLTskjJIxv6BWVdVJFKGtOFhzK+dlbw4nE4tCqsMNmYaR3FgpsWe2huBwI7K9lp4o4jc/dv5BcxVU0swsPsudXMrlvTvbKsxgw5AynKzZQzFvugG404cL3+PtNRsLNOReVVa8P0I9WvPHwXOfeDHYeFhiEIZgOikKrxuLqwXq+ze1wDpz5dCngkeDGcNYx+Zrk1NREwiQY6jh6YZKh3M2jJiMOZJWzNnIGgGgA7POpKuNscmi3YraOV0kek7akcuP2pOzGFMiBiAQqC9jbjJqeHEaVSI6VgGmbnj6KR0lZIToCw4eq+Njb04iPEDD4sXuwUkqAyk+z7PVKm48je9ezUkbo9OJeQ1krZBHL+/xgne++1JcNCjxMFJkym4B0ysefhU1HE2R5DtiqrpnxMBZt9Cp8byY2eNRh0YlB9LIqAkt2AEW4W0Av8Azr+mgjd/Ic8hdR/VVEjbRjLM21rduXvRJPJ0ExDEglGsAdOIIGnDXhyNKq6VrG6bPJOoqx8jtB/ArnvtvFiMNOI4nCr0YaxUHUlhzHcK6o6aORl3DX7LmuqpYpNFh1e6od45cQsIOGF5Mw5A6WN+OnZUdOIy/wDkyVtQZQy8WaksZtfacKl5BlUWuSsfPhWgyGlebNxPFZz56tg0nCw4J/uPtaXExyNK2YqwAIUDlc8PGpKyFkbgGquhnfK0l+1LcVj9pTSSCBMiI7KCFUXysRe8nHhypzY6VjQXm5IG30SHS1cjiGCwBOzVv9Fm2bvTiocQIMWLgkK11AZc3BgV6pXX/wA13JSRPj04vnmuIqyaOQMl/f4wXff2TFddQP7rZMxsvHMOftcbVzQiLA/5YrvpAzYi32YbNvmk+6s2MVbYZbxmQZzZTrYX9rX2bcKoqRAT/JnbDNTUjpwP4xhfHLw9FSb87bmwzQiJguYPmuoPDLbj4mo6KBkodpDK3qra6okiLdA539E4wu1AuDTEzH/hK7EDiSo4DtJNgO+p3RXmMbdpVLJrQCR+wEqRi2/tDGO3qwCqvJQml+F2k4nwt4VeaenhA6zHz9FnCpqZyerwHDmVs3f3slEww2LAzE5c1rENyDAaEHtHaOINwuekZodZEmU9a/rOrl+HxTTffasuGijeJgpL5TcA6ZSefhSaOJkjiHbFRXTPiYCzb6FIP9pMbPGow6Mci/SyKgJLcbAEW4W0AvVX00EbvvOeQuo/qqiRv8YyzNta1bp73s5aPEsDpmV7AcwLEDTncWHI0uqow0aUfkm0la5x0ZPNJdyepjlQ8euvmAf+2qaz7oCR4KWi+2oAPiF6lWIt5eWbc6+0yBzmjHuyA/KtuHCmx2H1WBPjVm20ei0eks/3pf2K/meueju7O/0C76T73h6leiYCBY40RRZVUADwFZD3FziStpjQ1oAXlu7nX2hGW5ysx8es3zFbdR9tObbB6LAp/uqRfafUq735jDYKW/LKR45h/wBbedZlEbTD5qWtXAGB3DmsO4Uyx4JnY2VXck9gAFzTK1pdMAPBKoHBsFzlisw3wnxDlMJhswHNz7ibEBfDNXf0ccYvK63z5qS/rpJCRCy/z5rU5tyWdsWjYhFSTqaLwtm0PtNr58qshEYiIjNxj81KKYyGYGQWOHPeVU+kz6vF+1H5HqHo7vDu9Qr+k+7bv9Ctu4KAYKMjmzk/xkfICl1x/mPDkm9H9wOPMqR2ALbVAH+LN8pKvn/4vAeizaf/AJfF3qvr0lfWh+xX8z0dH91x9l70n3v/AF9SvTE4CsUreC833o2i2PxK4aHVFay9hb7Tn9UC/kCedbFNGIIzI/P5gsOqlNRKI2Zeu1XmzsFHhIBGDZUBLMefNmPzrMke6V9zmVrxxthj0RkFMnfGadymDw+e3Nr8O0i4CjxarPomMbeV1lB9e+R1oWX+fNal97ZsQ0wbEoscnRiwThlu1j7Ta3vz5VbSiMMtGbi/zUFBVulL7yCxtq4+JV7v19Rl/c/1FrLou+HHkVr1/cO4cwl3oz+ry/tf6Fp3SPeDd6lJ6M7t2/0Cw+k/2sP4SfNKZ0dk7h6pXSnaZx9F03ikI2ThgPtCEH+C/wA1FeQC9U/jzXtQbUbB/wDzyTL0dRgYS44tIxPlYfIUmvN5eCf0cAIb7SVL+kMZMYWXQmNWv3i4B/yiraDGKx2lQdI/bNcbB6p/6STfDxH/AJg/I1S9H947d6hWdJ923f6FMdw0AwUZHMuT/Gw+QFJrT/MeHJOoB/AOPMrzTaOk0ttPpHH+Y1sx4sbuHJYcmEjt55qi3s2dJg8V63GOoz5weQb7SnuJv43I5VJSyNli6t2dvwrauJ0MvWtyvfj+02f0gR9HcRP0lvZNst/xXuR5XpA6OdpYkWVB6TZo4NN/wlu4+ynnnOMkByglgT9t2vcjuFyb9tuw06tlaxnVN/oJFDC6STrXZcyuHpL+sr+xH5nrro7u+PoFx0n3vD1K9Jh9lfAfKsc5rcGS8q2tC+Bxue3B+kj7GUm9r+eU1uRObPDbwsfn5Xz8odTz38bjd8wTXeXegYvDskUbhQVMrNbTrDKosTqWt7jp2Ip6XqpAXEX1Kipq+ujLWA2wvf5tXfYWHaTZUyICWLNYDibZSR4kC1czODappPgu4Gl1G4DPFZNyd4ocMkkctxmbMGAJ5AWNteXxNMrKZ8rgWpVDVRxNIftS3bu0DiMWs2UqjZOjzcSga2bzIamwx9XEW68b70meXrJg+2GFt1/7VV6TPq8X7Ufkeoeju8O71Cv6T7tu/wBCt+4f1GLxf/UalVvfnhyCdQdwOPMqQ2D/AL1/9ab5SVoT/wDF4D0WZB/zP+zvVfvpK+tD9iv5no6P7rj7L3pPvf8Ar6lVe++0XgwvU0MjBL8wCpJI77LbzqGjjD5cdWK0a6V0cX268FIbpbZw+EzPIkjSHQFQtlXsF2BuTx8BV9VDJLYNIt88Fm0k8UNy4Enhl5qt/tddoYXEpCjhghFmAFywNgLMeNredQdSaeVheRmtHrxUxPDActamdydvxYXpElBGYghgpPDQqQNR/wDtW1lO+WxaoaKpZFcPS7e7aXrM3TBSsZTLGTxZVJu38RNNpYurZoXxvikVkvWv07YWw4L0HfOEvgpgoubBvJWDH4A1lUjgJm3WzWtLoHAfLG6ktyt4o8MjROrEu4KlQDxAWxuRbgKvrKZ0hDhqCzqGpZEC12s/pavSf7WH8JPmlL6Oydw9UzpTtM4+iaYnZpxGy4kUXcRRso7SqjTxIuPOktlEdUScrlPdEZKNrRnYJDudvKmFV4ZgwGYsCBex4MpHEcPnVVXSulIcxSUVW2IFj/ngskpbaeOuqkISL3+zGvEnsJ18zauxamgxOPqlm9VPgMPRUfpM/QRftf6GqTo7tnd6hW9J923f6FMtxfqMX7/+o1Jre+dw5BOoO4bx5leZbU/TzftH/Ma2Y+w3cOSw5e8dvPNe0yIGBBAIPEEXBr50G2IX05AOBS0buYW+b1eP+EW93CnfUy2tpFI+lh/0HkmarYWGgFIVCy4vZcMpzSQxu1rXZATbs1HDU++mNlewWa4jilPhjebuaDvC1AUtNSDF7ewbu8E+W6MQRIl1JHMGxHvsaqbTzNAezXsUb6iBxMcmraMPZTm+G2cOYRhsMEsWDNkWyi3LQAEk24dlWUkMmn1kn5zUVZPF1fVxW4ZKl3IwhiwceYWLXe34j1fhao6x4dKbK6hYWwi+vFbpth4d3ztBGWOpJUa957T40oTyAWDj5prqeJx0i0X3LpidlwyENJDG5AABZASAOAFxw1rxsr2izXEcV66GN5u5oPBdcXg45QFkRXANwGUEX7deetcte5hu02XT42vFnAHevrDYdI1CIqoo4KoAAvqdB30OcXG7jcr1rGsFmiwXCPZUCv0qwxh7k5wgDXPE3te5uffXRleW6JcbbLrgQxh2kGi+2yMXsuGU5pIY3a1rsgJt2XI4a0NlewWa4jih8MbzdzQd4XXF4OOUBZEV1BuAygi/C9jz1rlr3MN2my6fGx4s4A71k/sDC/8A80P/AMa/9KZ9RL/sfNL+lh/0HkFpweAihv0UaJfjlUC9uF7ca4fI5/aJKYyJjOwANy4YnYmHkbO8EbMeJKjXx7fOumzyNFg4rh1PE43c0E7l0xOy4ZLdJDG+UWXMgNh2C40FeNle3suI4rp8Mb+00HgtYFLTEuGwcNmz9BHmve+Qce23C9O+oltbSPmkfTQ3vojyWnGbPimt0sSPa9syg2vxtcacK4ZI9nZJC7fEx/bAO8LtFGFUKoAUCwAFgAOAA5CuSSTcrsAAWCyYzY0EpzSQozfeKi/v4mmMmkYLNcUt8EbzdzQSu+EwccQyxoqDsUAfLjXDnuebuN10yNrBZosjF4KOUBZI1cA3AZQRft1560Ne5hu02Q+NjxZwB3r6w2HSNQiKqqOCqAALm50Hea8c4uN3G5XrWNYLNFgsj7DwzEk4eIkm5JjW5J4nhTBPKMA4+aWaaEm5YPIJhSk5FCEUIRQhFCFB787JiQmVUs76sczanttewrUopnn7ScAsqugYLuAxKybi7LimYtIgYrqLk28xex867rZXsFmmyVQwsebuF16PWQtpFCEUIRQhFCEUIRQhFCEUIRQhFCEUIRQhFCEUIRQhFCEUIRQhFCEUIX//2Q=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6399" name="Picture 28" descr="http://www.wmo.int/ebooks/pws/index_icons/wmo_logo_e_white_gold_ble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743200"/>
            <a:ext cx="11064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AutoShape 34" descr="data:image/jpeg;base64,/9j/4AAQSkZJRgABAQAAAQABAAD/2wCEAAkGBxQTEhQUExQUFRUXGCIZFhcXFxYbIRwfFxwdGyAYGx8YHyggGBolHBsYITIhJSkrLi8uFyIzODMsNygtLysBCgoKBQUFDgUFDisZExkrKysrKysrKysrKysrKysrKysrKysrKysrKysrKysrKysrKysrKysrKysrKysrKysrK//AABEIAMABAAMBIgACEQEDEQH/xAAcAAEAAgMBAQEAAAAAAAAAAAAABwgEBQYBAwL/xABOEAABAgMEBgQICgkCBQUAAAABAgMABBEFBhIhBzFBUWFxEyKBkQgUMkJScqGxFyM1U1Ric4KS0SUzQ5OisrPB0hVEJKPD4fAWNGODwv/EABQBAQAAAAAAAAAAAAAAAAAAAAD/xAAUEQEAAAAAAAAAAAAAAAAAAAAA/9oADAMBAAIRAxEAPwCcYQhAIQhAIQhAIQhAIQjwmAVhWNVeG8UtJN9JMupbTsrmVcEpGajyiEL3abph0lEkgMI1dIqilnjTyUe2Ane1bXYl04n3m2k71qCa03V19kcHa2mizWTRBdfIyPRoy71lII5RE1laPLVtFXTOJWnF+1mVKBPIGqqdgG6O8sfQG0KGZmnFn0WkhA5VViJ7hAY814QAqQ3IkjYpb4HeEtn3xgK0/v7JNkc3Fn+0SFJ6JLKb/wBuVn661q/vSNkNHtl/QmPw/wDeAi9nT+750k2eTqh70mNrIafWFfrpR1vP9m4lz+YIjuV6OrLP+yZ7Ekf3jTWhoasx0HC240TtbcPuVUeyA29h6R7OmqBEyhKj5rnUP8VI60KH5RAVv6B3kVMpMId3IdTgUB6wJB7hHJSdtWrYrnRnpWgdTTvWbVT0dm3zSOMBausIi25WmOWmiG5oCVd1AlVW1E7lHyDwPfEoBQOrVsMB+oQhAIQhAIQhAIQhAIQhAIQhAIQhAIQhAIQhAeKMR9pI0mtWeOibAdmSMkVyR9ZzvyTt4RjaV9I/iCPF5chU0sa8iGk+kRtUdg7TsrHmjHRqufPjU4V9AVVFScTxOZNTnhrrVrPtgNTYd2rQt2YU84s4dS33AcKfqoHnU3DVXM5xOVztHMlIAFCOkd2vOAFX3RqQOUdA88xKM1UW2GW00zolKQNQH5RCV+NNTjhLVnjo0ai8odZXqpOSBxNSeEBMd4L1ykkKzL6GzrCa1UeSR1j3Rs5OaxoSvCpGIVwqFCK7CNhpsiuehq7Sp+fVMvkuIYIWtSyVY3DXCCVeVqxHkN8TdpAvOmzpNx80Lh6jST5yzWnYMyeAMBwml/Se5KuiVk1JDqRV5ygVhrqQkHLFTMk7xHXaJLVemrNaemHC46pSwVEAVwrIHkgDUIqtNPqWtS1kqUolSidZJNSTzMWc0FfI7Hruf1FQHJ6WL+TshaaUMODoujSotqSCkkk1rtz5xKFzLytWhLImGsq5LRWpQoa0nlXXtEQR4QfyoPsUe9Ua7Q/fHxCcAcVRh+iHa6knzV9hJB4EwFhry3sl5FbKZkqbQ7UJdw1QCmnVUR5JINRUUyO6M51pibZooNvsrG3CpJ47owL7XdRPyjkurIqFW1HzVp8lXf7CYrFYF5Z2y3lpaWptSVFLjSs0lSTQhSdVa7RnASjfjQmk4nbPVhOZLCzkfUUfJ5HLiI5K5OkWbslwy0yha2UnCpldQtv1MXDzTkdlNcSrcDSnL2gQ04AxM7EFVUr4oUdv1Tnz1xtL/wBw2LTa63xb6R8W8BmPqq9JHDZAdBYlsMzTKXmFhxtWoj2gjYobjGwEVcu/bk5YE6pp1NU1HStVyWnYtB37jt1GLJWLa7U0yh9hWNtYqk+8HcQciIDYwhCAQhCAQhCAQhCAQhCAQhCAQhCARy+kK9iLOlFvKoXD1WUHzlkZdg1mOmUYq9pAt1y2LTS3L9ZAV0MuNhqc3MtQURWu5IgPvo2ui5bE24/NKUppCsT6zWrilZhsHZxpqFN4iyPStspSCUNoqEIBISNwSn8owbrWA3IyrUs15KBQmlCpR8pR4kxXnTBfbx6ZDbRrLMEpRTUtWpTnEZUHCu+Any+t0Je0mg2/jGE1QpJoUkilaHI8jFfr46Kp2RqpCfGWfTaSaj1kZkcxURk3J0uTUmA28PGWRkAtVFpH1V0Orca8xE7XRvpK2ikmXWcSQCttQopNd42iu0VEB8tHN2RISLTJHxhGN071qpXuFE/diDNON5PGp8tIzalatim1ZpjPeEp+5FmzEH3j0ErUtTkrNA4iVFD4NanPy0+V2gczAQdFo9BXyOx67n9RUQvPaIrVbNBLhzi2tB95ETroksl6VsxlmYQW3EqWSkkGmJZI1ZajAQ74QnyoPsEe9URmiJo0zXQnZy0sUtLuOJDKRiFAK1VlVRArGksrQjaDn61TLIPpKKj3JH94CVNDV7BOyIQs1el6NuVOZFOovtAI5pMcPptuO85OtPyrK3fGBhWlA1LQMlHcFJ2nLqmO40eaM0WYtTomXHXFJwqGFKEEVqOrmqoO3FtjvaQEKXN0I4Sl2fcqRmGWiRQ/WWM68AO2JkdfbaCca0oSSEJKlaycgkFRzUT2xG18tM0rLgolQJpz0gaNp+8PL5J7xEFXmvRMz7vSTLmMgUSkZJQDsSnUPfxgLL6SLlN2nL4ckvtgllzcfQP1VU7NcQvotveuy5xctMgoZWvA6lX7JYyx7gNh4UOyJW0P33/1CWLbprMsABwnz0nIOcTsPHnHK6froApTaDScxREwANYOSXOzyTzG6AmwKEexGWg29xm5Uy7h+OlgE1J8ps5JVzFMJ7N8SbAIQhAIQhAIQhAIQhAIQhAIQjwwHD6Yrw+J2c5hNHHviW6a+sDiPYkGI+8He7uJx6dWnJv4pqvpHNZ7E4R947owfCJtbpJxlgamWyT6zpz9iUxMOjuxfFLOlmvOwBa/WX1j76QGm0z3p8SkFJQqj0xVtveBTrqHIECu9QirpMSLp0tzxi0lNg9SXSGx6x6yj30HZEcwHoMWA8HSxMEs/NKGbyghHqtVqe1Sqfciv4EXDuLZfi1nyrNM0tJKvWUMR7amA4TS/pEfkJiXZlSjFhK3gpOIEEgJTw1KPaIw7C08NKoJuWW2fTaOMcylVCOwqiLNJtreM2nNueaHC2nk31MuBIJ7Y5asBbKz9JVlvAUm2012OVQe5Qjp5SaQ6kLaWlaDqUghQPaIpLFo9BfyOx67n9RUB0tq3ok5ZWCYmGmlUrhWqhodRpHK2vpls1muBbj5GxpGX4lkD2xF/hB/Kg+wR71RGWKAl63NO0yvKWYbZHpLUXD7gkdx5xNd0raE5KMTAFOkQCoblecO8GKbViwvg6Wvjk35cnNhwKT6roJ7eslfeICINItiiTtCZZAonHib9VzrAchWnZHMRMfhIWcEzEq+B+sbUg82iD7l+yIcgN/cm8a5CbamE1ISaOJHnIPlJ50zHECLbzMs1NMKQrrtPN05pWNY7DWKVAxaHQlbfjNmNgnrMEtK+7mn+EjuMBDF1p1djWxhdPVbcLLx1AoVljpuphXSLTgxXrwirIDc2xMAZPNlKvWaIz7lp7ol/Rta/jVmyrpNVdGEK9ZHVPugOnhCEAhCEAhCEAhCEAhCEAjxUex4YCq17wJy3nWzqcmksnkFBs+4xaSZfCEqWrJKQVHkkVPsEVeud8beFsnWqbWo86rV74stb8kt6WfabUlK3G1ISVVoMYpU0gKb2jOKedcdV5Ti1LVzWSo+0xixMHwBTX0qX7nPyh8Ac19Kl+5z8oCL7vyHTzMuydTrqGzyWoAnuMXHtSa6Jl135ttS/wACSf7RDt1dC8zKzjEwqYYUlpwLKQF1NN1RriWbz2cuYlH2G1BC3GyhKlVoMWVTSApopVdtY/ETB8AU19Kl+5z8ofAHNfSpfuc/KAh+LRaCT+h2PXc/qKiPfgDmvpUv3OflEuaOrtLs+RRLOLStSVKOJFadZRO3PbAQj4QnyoPsEe9URjFjNJei1+0pzxht9ltPRpRhWF1qmueQpTOOT+AOa+lS/c5+UBD8S14Ok7hnn2vnGa9qFA+4nvj7fAHNfSpfuc/KOn0daKpizp1Mwt9laQhSSlIWD1hsqKQGb4QNn9JZgc2supV2Kqgj+IHsitcXIvjYhnJJ+WBCVOIolSq0ByIJpyiF/gDm/pUv3OflAQ/EyeDfaOGYmmDqcbSsc2yRlzC/ZH4GgOa+lS/c5+UdZo30UO2dN+MuTDa6IKMCEKzxbSVHKlN0BkeEBIdJZgc2svJUPvVQR/EO6MLwcZ/FJTDJNeieqBuS4kGn4krPbHWaWWcVkzldjeLuIMRv4NLh6SeGwpbJ5gufmYCd4QhAIQhAIQhAIQhAIQhAI8Mex4YCrNwlYbfZr9JWO/GIs5aloIYaW85UIbSVKIBJoNZoMz2RWGbrKXhJOQTPYjwS45X+VUWdtWT6Zl1r5xCkfiSRWA4r4ZbJ+fX+5d/xh8Mtk/Pr/cu/4xWBSaVByIyIj8QFrLL0qWbMPNstOrU44rCkFpwVJ4kUEdXalool2lvOmiG0lSiATQDXkMzFRbjTnRWhJrOoPoryUoAnsBMWxvPJdNJzLVKlbKwOZSae2A5P4ZbJ+fX+5d/xh8Mtk/Pr/cu/4xV2EBaL4ZbJ+fX+5d/xjrLvW+zOsh+XUVNqJAJSU5pNDkc9cUxi0Gggfohn13P5zAba8ekSRkXuhmXFIcwhVA2tWStRqkcI1fwy2T8+v9y7/jEX+EMP0kjiwn3mItgLRfDLZPz6/wBy7/jGzu7pFkZ54MSziluEFVC2tOSdeahSKlRKPg9yhXaSl7G2VE/eISICw9qWg3LtLedOFttOJZzyA5RxitMVkj/cK7GnT/8AmGm60Oisl8VzcKWxxxHP+EGKt1gLRfDLZPz6/wBy7/jG6u3fyRnlluWeC1gVwEKSaDWQFAExUOJU8HiQK7Qcd2NMmvNwgD2V7oCYdKjlLJna7WiO8gRGng1D42d9Rv3rjs9PE6G7JcTWhdcQgcc8RH4UmNB4NkjhYnHtjjiGwPsklVf+bTsgJkhCEAhCEAhCEAhCEAhCEAjwx7CArNp5srorTLgGTzYX2p6p9wiw12rUEzKMPj9o2lR5kZ+2scB4QF3+nkkTCR15ZRJ4ocoFdxCT2HfGH4PV4Q5LOyij1mFY0cUOV/lVX8QgIr0r2N4racykDqrV0qOTnWPcrEI46LB+ENdwuy7U4gdZiqHBTWhZFD91XsWd0V9IgPRF0rBtAPyzDw/aNpX2qAJ9tYpYDFnNBVr9PZaEE9ZhZaPLyk9lFewwFfr6WX4rPTTAFAh1QSB6JOJI/CRGjiW/CCsNSZ9l5CSrxhGEBIqSpugIAGZNFJjQ2FojtKYoVNpYSdrxwn8IqrsIEBwdItFoMTSx2K7VuH/mKjkLN0A5gzE5ltS01TuUtR/liXrAsduUl25dquBsUTU1O+p41gIF8IxFJ9k72B7FKiJ4tRpA0atWm4h1T7jS0IwDClKgRUqqQaEmp3xG9q6BJpIJYmWneCkqbJ9qh7YCH4nrwbbMozNzB89aWk//AFgqVzBK0/hiJ7fuTPSdTMS7iUj9oBiTzxJqB20iymi2yPFrLlUUopSOkVzc639xAR34SdpZScuDkSt1Q5UQk+1yINju9NFsCYtR7CapZo0M9qPK5dYkdkcJAe0ixXg8WN0Uk7MHXMOZeq1UD+JS/ZEA2PZrky82w0KuOKCUjidp3AazwEXGsazkSzDTDfkNICAfVGvtzPbAQ34SNq1MpLA6sTqxxNEo9mPviQND9l+L2VLg+UsF1Vf/AJDUeykQdbrptq28LZOBxwNoUBqbRkV92JXaItBLtBKQlIolIASNwGQHd7oD6whCAQhCAQhCAQhCAQhCAQhCAx7QlEutraWMSFpKVDeFChirsi67YVrdYFQbVRdMukaX5w4lNDTeKRakiIy02XKM4x4yyPj2ASQB5betSfWGsdo2wHfrS1Ms0NHGXUU4KSsa+4xU2/V112fNrYWSpPlNLp5aDqPPYeIiS9Bl+wmlnzCuqf8A26idROto131qO0bolC+FzpW0ktCZSr4tWJKkmhoaYkV14VUFeQgKrWFYL844GpdtTi9tBknio6kjnFktFNw1WWy50jmN17CVhPkpwVoBXyj1jU8BHTSMlLSLBS2lqXaRmo5JHNROs84ja9+m9lmrcigPq+cVVKByGtfsHOAl1SRr3bY4u29KVmy1QX+lUPNZBX7R1QeZje3Tt1M9KMzCNTiaqTWuFQyUnsNe6Kw6TLs+ITzjQFGlHpGfUXs+6ajsgJNn9P6AaMySlD0nHQk/hSlXviR7g3lVaEkiaU2GytShhCiqmBRTrIGukVBrFodBXyOx67n9RUB8tJOk/wD0x5tlLAeUpGNVXMNBWgAok1JoTGssfTtJuUD7LzB2kUcSO0UV/DHB+EIf0mPsE+9URmmAuTYF4pacTilnkOgawk5iu8HMRtxETeD7dssyrk2sUVMEBA3IRXP7yiexIjN0o6TFWa+wyyhDiiMboUSKJ1JSKaiczXgMs4CPL+6JJxhTj7JM2hSlLVhTRwYjU1SCcXMdwiMFIpti1Ny9JMnaFEpV0L+1lwiv3DqWOWfCM68Fw5CccDj8ukrBqVJqkqpsVh8oc4CPtAlyi2kz7wzWnDLgjUk63O3IDhXfHR6ab2iTkiyg/HTAKE/VRqUvhkQkcTwjsLctVmSl1PPEIbbTkAAOASkbzqAitjCJm8Fqdbq481UzDLSTs3kA04kwHeeDzdcgOT7g8r4tiu7z18iaJHIxNgEYlmSCGGm2WkhLbaQlI4CMyAQhCAQhCAQhCAQhCAQhCAQhCAQhCAr3pk0eGWWqdlU/EqNXUJFOiUfPH1Ce488uq0S6TRMhMpNqCZgABtwmgdG47nPfErONggggEEUIOdQdYI2iIB0naJlMKVMyCStnylsipLe8o2qRw1jjsCWL+3MZtNgNuKUhSDiaWPNUcs01oobCO4xXC+NxZuzlfHIxNE9V5FSg8CadQ8DHeaPNMim8DFoVWjIJmBmpP2g84fWGe+sTfKzTMy0FIUh1pY1iikqB2bjygIL8H68/RPuSTh6j3XarsWkZgesmn4I73TRdLx2S6VsVel6rRTzk5Y0dwB5pjCvLofZU4mYkF+KvoUFpTQlBUk1FBrRnuqOESVKKWUJKwEroCoA1AVtAO0VgKTKi0Ggn5HZ9dz+dURHpjuKZGZ6ZlNJZ4kppqbVrLfAbR2jZEt6Cj+h2fXc/nMBFnhBj9KD7BHvVHIXHu0ufnGpdNQFGrih5qB5Ss9uwcSI7fwgZdRtNrCkkrZSEgAkqOIigA1muVIk7RLcn/T5cqcH/ABD1FOnXhA1NjlWp3nlkHWTMwzJyylGiGWEVoNiUDIDup2xUe8NruTs06+sHG6vJIqaVySgb6Cg4xZfSHdZ+0g3LpeSxLA43lUxKWQeqlIyAAoSSTrIyyzy7p3Fk7PA6BurlM3V0Us9uzkKQET3A0NOPFL1oAtN6wz56vXPmDhr5RN1pWizKMqdeWG2mxmSdVMgBtJ2DaeMaS+l/pSzkkOqxvEVSyihUd2L0BxPtiA7Xtyft2aS2lOLWW2kGiGxtWoncDmo/3gPvfG9Mzbc2hpltQbCqMM/9RezFTWdSRlXWTOujm5SLMl8Aot5dFPOAayNSR9VNTQcSdsfDRxcBqzGiahyYWPjHKfwI3JHefd2ggPYQhAIQhAIQhAIQhAIQhAIQhAIQhAIQhADHmGPYQEb390TS86S6wRLzBzJAqhZPppGo/WHcYhpxq1LCer12Qo0r5TTlP4VGm+hi1lI/D7CVpKVpSpJyKVAEHmDkYCF7tad0GiZ1goPzrRqOZQcx2E8hEkWNfeQmf1U00T6KlBCs+CqGObvDockJiqmguVWdrWae1CsqcqRHdraC51BPQOsvjjVs9xqPbAWGdbStJCgFJOsEAg9+Rj8y8qhtOFCUoT6KQEjuEVb/APRdsyhPRszSM9bCznx+LVWPsgXgGQ/1Tt6c++As+5KoUoKKUlSfJUUgkV3HZHynbQaZFXXENjetSU+/XFaE2ReB4HK0SNRCnXE+xShH7ktDtqOklTSG6nPpHBXPWerWsBL9u6XrNYBCXDMK2JZFR+I0T7Yiy9GmWcmQUMASqD6BxLP3yBTsAjo7G0BZgzU3UbUMo5ees88sPbEmXauRJSOcuwkL+cV1l/iVq7ICD7oaJJydPSzJMs2o1JWCpxdcyQk5gneruMT3di7MtItdFLNhAPlK1qURtUrWrbyrG5pHsB4BHsIQCEIQCEIQCEIQCEIQCEIQCMecC8C+j8vCcNdWKmVe2kZEICLLVvBa0u6y06WAt4hKKJScyoJz3ZkRtrTtS0ZWSeemC10oWgN4QCKKNCD+cYmkf5Qs37RP9VuNzpU+TnPXR/OIDYytorNn+MEjpOgLlaZYggmtN3COakL1zKrKdmipHSpXhBCBSlU7O0xqpe58wqSD4tB4I6Er6KjlKBJOD9aBTZqj42Wf0DMfaf3TAbmy5u2X2kOoVLYViqapAO3Zsjq71zTrMq64yQFoGIEgKyBzy5Vjirq3ZmFsMOptFbaCAroQlVAAfJ/WjLLdtiR5uWDja21alpKTyUKf3gOKdva6LJRNAp6dSgjycsWKh6vKPxL3wdNlLmiU9MlZRXCKVKhTL1SI4+7rinDKSKtaZxS1jcEBOXaek7o+c8ggv2enIrngU+qoKTXsHRmA7qeviuVkZd10ByYfTVKAMI31NNgBTzJjCnrZtaWbEw82wpvLEgZFNd5GY550jG0ltBmbkHSPiUYU8ujWFEc8OzbQ7o6q+VqsiQeVjQoOIKUUIOIq1U37+yA194r2qTZ7c3LUBWoCihWmuqabwRGpnby2lKtNTD3QOtLocKRhIxjEATsNOBzjSzUspFht4h5T+JNdxrTv19sfm8LD7LUkubdMxKqCSG09TCMAOHLWcJNDwIyrWA7C2bzupnZJtopDUwhKiFJBPXJ1HZlHYzSylC1DWEk9wrEd3wKRa1n0oE4U0pqpjVq4UpHfzjyS24AoHqK1EHZAR7d+3bVnG1OsmXolWEpUkA1oFUHYobY3tz72qmHHJeYb6KYb1gajTXkc0kZb6jONZofdSmTeKiEgPEkkgAfFt66xiXedEzbbrzWbaEmqhtyCQe01pygOov8AW07KSwdZwhWMJ6wqKGvGOZnb0WhKNsTEwGHWXaGiRhPWTipwNK8Mo2ulw/8AAj7VPuMcjeCxly0vKzSpgvZIKWXgSBVIVRIxeSKUpTUNcBJt4rV8XlHXxrCKor6StXbUjKOXuPemZemSxNYaqaDjdE4eOzXVJ9kYGki2FPSsm0hJC5mjhQMzkEgJ41UrL1Y1Fq2m6zOSkw5KrlUoAbopWLElHVJ8lOpJpTPVAdLpDvTMyj7bbBTRTeIhSMWeJQ7qCMu8l61ps5ublikFakiigFAVrVJ3kH3RhXuAVbEiCAQUUIO0ErB7KRx142VSSZmRVUtlaXWCd2r2jLmjjAdxe+88xLiQ6Mp+PSS5VIOrotW7y1f+CP1a95Jh2eTKSJQMNelcUnEBv/D7SeEaLSXXo7LwmisCsJ40Yoe+kfW6xVZloLlnyFJfCcLtKVOdDnsJKhzpASe0kgCufGPpHlY9gEIQgEIQgEIQgNLbF2mZl1l1wrxMmqMJoMlBWeWeYEZNvWM3Nsll0qCSQThND1TUZxsYQGC3ZaEy/i4KsHRlutc6EU176RrGLnsIlVSgLnRKViPWzrUHI04R0MIDhlaLZI7XfxD8o7dCABQbI/UIDn5K6Eu1NKmk4+kUVHM5VXrIFI9VdGXM3431+lrWlerXDhrSm6N/CAw7TsxqYQW3UhaTsPvG48Y5uW0bSKF4sC1fVUskf947CEBqbcsBqaZDLmIIBBGA4fJ1Dlwj8WrdpmYl0S7mLAjDhIND1BhGdN0bmEBy9rXGl5joukU6eibDaaKGpOquWZhYdxZaVWpbXSVUgoNVA5K17NcdRCA4lGi+RBzDpG4r/vSsdPZVjsyyMDKAhOs02neTrJjPhAay37Dbm2+jdxYahXVNDUV/ONHJ6OJFCgooUsjMY1EjuFK7O6OvhAaSauwy5MtzKseNsAITXqjDWmVONY+t4rvtTjaUPYqJViBSaEGhHdQxtoQGjduuyp6XeJcK5dIQjrZEJrQqyzOZheS6rE7g6bFVFaKSaGh2HLMRvIQGhte6jMwJcOFfxAoiiqej5WWfkCP3eS67E7g6bECiuFSTQ9alRyyHdG7hAfNhrCkCpVQUqdZptO8x9IQgEIQgP//Z"/>
          <p:cNvSpPr>
            <a:spLocks noChangeAspect="1" noChangeArrowheads="1"/>
          </p:cNvSpPr>
          <p:nvPr/>
        </p:nvSpPr>
        <p:spPr bwMode="auto">
          <a:xfrm>
            <a:off x="481013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16401" name="Picture 30" descr="http://gfcs.wmo.int/sites/default/files/styles/thumbnail/public/partners-logos/United%20Nations%20Educational%20Scientific%20and%20Cultural%20Organization%20%28UNESCO%29.png?itok=N2Uroe8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75" y="5229225"/>
            <a:ext cx="952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38" descr="http://www.yesghana.org/wp-content/uploads/2014/10/UNDP-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4"/>
          <a:stretch>
            <a:fillRect/>
          </a:stretch>
        </p:blipFill>
        <p:spPr bwMode="auto">
          <a:xfrm>
            <a:off x="6934200" y="1096963"/>
            <a:ext cx="11477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42" descr="http://gfcs.wmo.int/sites/default/files/styles/thumbnail/public/partners-logos/CICERO.jpg?itok=Cv7-2Ku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5462588"/>
            <a:ext cx="95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44" descr="http://gfcs.wmo.int/sites/default/files/styles/thumbnail/public/partners-logos/CHR.%20Michelsen%20Institue.jpg?itok=ymGzEOx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5" y="5419825"/>
            <a:ext cx="95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46" descr="http://gfcs.wmo.int/sites/default/files/styles/thumbnail/public/partners-logos/Climate%20Change%2C%20Agriculture%20and%20Food%20Security_1.png?itok=BO9G4Uj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5222875"/>
            <a:ext cx="952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29181" y="3854827"/>
            <a:ext cx="20825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000" y="1905000"/>
            <a:ext cx="16850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DRR</a:t>
            </a:r>
            <a:endParaRPr lang="en-US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0109" y="2115559"/>
            <a:ext cx="20697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Food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49029" y="2743200"/>
            <a:ext cx="291618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Security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019098" y="1030976"/>
            <a:ext cx="19207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Health</a:t>
            </a:r>
          </a:p>
        </p:txBody>
      </p:sp>
      <p:pic>
        <p:nvPicPr>
          <p:cNvPr id="164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4450"/>
            <a:ext cx="25336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Rectangle 1"/>
          <p:cNvSpPr>
            <a:spLocks noChangeArrowheads="1"/>
          </p:cNvSpPr>
          <p:nvPr/>
        </p:nvSpPr>
        <p:spPr bwMode="auto">
          <a:xfrm>
            <a:off x="132944" y="5986463"/>
            <a:ext cx="8920162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Successful adaptation will require substantially </a:t>
            </a:r>
            <a:br>
              <a:rPr lang="en-US" altLang="en-US" sz="2000" b="1" dirty="0">
                <a:solidFill>
                  <a:srgbClr val="C00000"/>
                </a:solidFill>
              </a:rPr>
            </a:br>
            <a:r>
              <a:rPr lang="en-US" altLang="en-US" sz="2000" b="1" dirty="0">
                <a:solidFill>
                  <a:srgbClr val="C00000"/>
                </a:solidFill>
              </a:rPr>
              <a:t>increased investment in climate services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39155" r="24765" b="39678"/>
          <a:stretch/>
        </p:blipFill>
        <p:spPr>
          <a:xfrm>
            <a:off x="3657600" y="5121569"/>
            <a:ext cx="1806724" cy="4694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34628" r="34995" b="37962"/>
          <a:stretch/>
        </p:blipFill>
        <p:spPr>
          <a:xfrm>
            <a:off x="4101588" y="4476955"/>
            <a:ext cx="1103876" cy="668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28021" r="36919" b="32019"/>
          <a:stretch/>
        </p:blipFill>
        <p:spPr>
          <a:xfrm>
            <a:off x="2190750" y="1002825"/>
            <a:ext cx="1045777" cy="99377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71375" y="3952775"/>
            <a:ext cx="25314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t="36229" r="20790" b="38112"/>
          <a:stretch/>
        </p:blipFill>
        <p:spPr>
          <a:xfrm>
            <a:off x="999831" y="4801182"/>
            <a:ext cx="1970087" cy="548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5" t="37666" r="6504" b="19983"/>
          <a:stretch/>
        </p:blipFill>
        <p:spPr>
          <a:xfrm>
            <a:off x="6728066" y="3584446"/>
            <a:ext cx="956383" cy="9174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26374" r="31471" b="28587"/>
          <a:stretch/>
        </p:blipFill>
        <p:spPr>
          <a:xfrm>
            <a:off x="3920331" y="1080772"/>
            <a:ext cx="1214617" cy="1148178"/>
          </a:xfrm>
          <a:prstGeom prst="rect">
            <a:avLst/>
          </a:prstGeom>
        </p:spPr>
      </p:pic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1904542" y="139218"/>
            <a:ext cx="7161212" cy="7921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Global de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r>
              <a:rPr lang="en-US" alt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Climóticos</a:t>
            </a:r>
            <a:r>
              <a:rPr lang="en-US" alt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Partenariado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Acción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>
            <a:spLocks noGrp="1"/>
          </p:cNvSpPr>
          <p:nvPr>
            <p:ph type="sldNum" idx="12"/>
          </p:nvPr>
        </p:nvSpPr>
        <p:spPr>
          <a:xfrm>
            <a:off x="8501608" y="6356350"/>
            <a:ext cx="370575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3" y="0"/>
            <a:ext cx="76438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>
            <a:spLocks noGrp="1"/>
          </p:cNvSpPr>
          <p:nvPr>
            <p:ph type="title"/>
          </p:nvPr>
        </p:nvSpPr>
        <p:spPr>
          <a:xfrm>
            <a:off x="4152890" y="-45690"/>
            <a:ext cx="4991109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Calibri"/>
              <a:buNone/>
            </a:pPr>
            <a:r>
              <a:rPr lang="en-US" sz="2600" dirty="0">
                <a:solidFill>
                  <a:schemeClr val="accent1"/>
                </a:solidFill>
              </a:rPr>
              <a:t>: </a:t>
            </a:r>
            <a:r>
              <a:rPr lang="en-US" sz="2600" dirty="0"/>
              <a:t>S</a:t>
            </a:r>
            <a:r>
              <a:rPr lang="en-US" sz="2600" dirty="0" smtClean="0"/>
              <a:t>in </a:t>
            </a:r>
            <a:r>
              <a:rPr lang="en-US" sz="2600" dirty="0" err="1" smtClean="0"/>
              <a:t>costuras</a:t>
            </a:r>
            <a:r>
              <a:rPr lang="en-US" sz="2600" dirty="0" smtClean="0"/>
              <a:t> a </a:t>
            </a:r>
            <a:r>
              <a:rPr lang="en-US" sz="2600" dirty="0" err="1" smtClean="0"/>
              <a:t>traves</a:t>
            </a:r>
            <a:r>
              <a:rPr lang="en-US" sz="2600" dirty="0" smtClean="0"/>
              <a:t> del </a:t>
            </a:r>
            <a:r>
              <a:rPr lang="en-US" sz="2600" dirty="0" err="1" smtClean="0"/>
              <a:t>tiempo</a:t>
            </a:r>
            <a:endParaRPr sz="2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631" y="116633"/>
            <a:ext cx="8799616" cy="57606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Necesidad</a:t>
            </a: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H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fr-CH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escala </a:t>
            </a:r>
            <a:r>
              <a:rPr lang="fr-CH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681"/>
            <a:ext cx="9145016" cy="61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7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 t="10501" b="6744"/>
          <a:stretch/>
        </p:blipFill>
        <p:spPr>
          <a:xfrm>
            <a:off x="1914526" y="1319725"/>
            <a:ext cx="7229476" cy="54144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 txBox="1">
            <a:spLocks noGrp="1"/>
          </p:cNvSpPr>
          <p:nvPr>
            <p:ph type="sldNum" idx="12"/>
          </p:nvPr>
        </p:nvSpPr>
        <p:spPr>
          <a:xfrm>
            <a:off x="8501608" y="6356350"/>
            <a:ext cx="370575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64" name="Google Shape;264;p32"/>
          <p:cNvSpPr txBox="1"/>
          <p:nvPr/>
        </p:nvSpPr>
        <p:spPr>
          <a:xfrm>
            <a:off x="339775" y="183100"/>
            <a:ext cx="66078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Mapa</a:t>
            </a:r>
            <a:r>
              <a:rPr lang="en-US" sz="1800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socios</a:t>
            </a:r>
            <a:r>
              <a:rPr lang="en-US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cooperando</a:t>
            </a:r>
            <a:r>
              <a:rPr lang="en-US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global, regional y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nacional</a:t>
            </a:r>
            <a:r>
              <a:rPr lang="en-US" sz="18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resultados</a:t>
            </a:r>
            <a:r>
              <a:rPr lang="en-US" b="1" dirty="0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 smtClean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sostenibles</a:t>
            </a:r>
            <a:endParaRPr sz="18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5404079" y="2977950"/>
            <a:ext cx="1573425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x </a:t>
            </a:r>
            <a:r>
              <a:rPr lang="en-US" sz="14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OUAGADOUGOU</a:t>
            </a:r>
            <a:endParaRPr sz="1400" b="1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4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7030C39-883D-45BE-AB12-BE083F0D1F0D}" type="slidenum">
              <a:rPr lang="en-US" altLang="fr-FR" sz="1400"/>
              <a:pPr/>
              <a:t>9</a:t>
            </a:fld>
            <a:endParaRPr lang="en-US" altLang="fr-FR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1557" y="115888"/>
            <a:ext cx="8374456" cy="990600"/>
          </a:xfrm>
        </p:spPr>
        <p:txBody>
          <a:bodyPr/>
          <a:lstStyle/>
          <a:p>
            <a:pPr eaLnBrk="1" hangingPunct="1"/>
            <a:r>
              <a:rPr lang="en-GB" altLang="zh-CN" b="1" dirty="0" smtClean="0">
                <a:ea typeface="SimSun" panose="02010600030101010101" pitchFamily="2" charset="-122"/>
              </a:rPr>
              <a:t>RCC functions and activities</a:t>
            </a:r>
            <a:endParaRPr lang="en-GB" altLang="fr-FR" b="1" dirty="0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-1465" y="1106488"/>
            <a:ext cx="8827477" cy="405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49" tIns="48225" rIns="96449" bIns="48225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Operational. Take global products and generate regional and sub-regional tailored  products. Provide assessment on models performance. Sectorial products. Provide feedback from RCC users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Climate monitoring. Climate events diagnosis. Extremes. Historical reference climatology. Support to regional Climate Watch implementation</a:t>
            </a:r>
            <a:endParaRPr lang="en-US" altLang="zh-CN" sz="2400" b="1" dirty="0">
              <a:solidFill>
                <a:srgbClr val="000099"/>
              </a:solidFill>
              <a:ea typeface="SimSun" panose="02010600030101010101" pitchFamily="2" charset="-122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zh-CN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Data Services. Regional climate data sets, gridded data. Climate databases and archiving services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fr-CH" altLang="fr-FR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Training. User services support (information on </a:t>
            </a:r>
            <a:r>
              <a:rPr lang="fr-CH" altLang="fr-FR" sz="2400" b="1" dirty="0" err="1" smtClean="0">
                <a:solidFill>
                  <a:srgbClr val="000099"/>
                </a:solidFill>
                <a:ea typeface="SimSun" panose="02010600030101010101" pitchFamily="2" charset="-122"/>
              </a:rPr>
              <a:t>methodologies</a:t>
            </a:r>
            <a:r>
              <a:rPr lang="fr-CH" altLang="fr-FR" sz="2400" b="1" dirty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fr-CH" altLang="fr-FR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and guidance). Support </a:t>
            </a:r>
            <a:r>
              <a:rPr lang="fr-CH" altLang="fr-FR" sz="2400" b="1" dirty="0" err="1" smtClean="0">
                <a:solidFill>
                  <a:srgbClr val="000099"/>
                </a:solidFill>
                <a:ea typeface="SimSun" panose="02010600030101010101" pitchFamily="2" charset="-122"/>
              </a:rPr>
              <a:t>regular</a:t>
            </a:r>
            <a:r>
              <a:rPr lang="fr-CH" altLang="fr-FR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 training for NMHS in coordination </a:t>
            </a:r>
            <a:r>
              <a:rPr lang="fr-CH" altLang="fr-FR" sz="2400" b="1" dirty="0" err="1" smtClean="0">
                <a:solidFill>
                  <a:srgbClr val="000099"/>
                </a:solidFill>
                <a:ea typeface="SimSun" panose="02010600030101010101" pitchFamily="2" charset="-122"/>
              </a:rPr>
              <a:t>with</a:t>
            </a:r>
            <a:r>
              <a:rPr lang="fr-CH" altLang="fr-FR" sz="2400" b="1" dirty="0" smtClean="0">
                <a:solidFill>
                  <a:srgbClr val="000099"/>
                </a:solidFill>
                <a:ea typeface="SimSun" panose="02010600030101010101" pitchFamily="2" charset="-122"/>
              </a:rPr>
              <a:t> </a:t>
            </a:r>
            <a:r>
              <a:rPr lang="fr-CH" altLang="fr-FR" sz="2400" b="1" dirty="0" err="1" smtClean="0">
                <a:solidFill>
                  <a:srgbClr val="000099"/>
                </a:solidFill>
                <a:ea typeface="SimSun" panose="02010600030101010101" pitchFamily="2" charset="-122"/>
              </a:rPr>
              <a:t>RTCs</a:t>
            </a:r>
            <a:endParaRPr lang="en-US" altLang="fr-FR" sz="3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 presentation template_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WMO presentation template_en</Template>
  <TotalTime>3315</TotalTime>
  <Words>2247</Words>
  <Application>Microsoft Office PowerPoint</Application>
  <PresentationFormat>Presentación en pantalla (4:3)</PresentationFormat>
  <Paragraphs>354</Paragraphs>
  <Slides>42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WMO presentation template_en</vt:lpstr>
      <vt:lpstr>Servicios Climáticos para la Agricultura</vt:lpstr>
      <vt:lpstr>Sumario</vt:lpstr>
      <vt:lpstr>Organization Meteorologica Mundial</vt:lpstr>
      <vt:lpstr>Presentación de PowerPoint</vt:lpstr>
      <vt:lpstr>Marco Global de Servicios Climóticos Partenariado para la Acción</vt:lpstr>
      <vt:lpstr>: Sin costuras a traves del tiempo</vt:lpstr>
      <vt:lpstr> Necesidad de una escala regional</vt:lpstr>
      <vt:lpstr>Presentación de PowerPoint</vt:lpstr>
      <vt:lpstr>RCC functions and activities</vt:lpstr>
      <vt:lpstr>RCCs in the Americas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Drought monitoring – Not only weather and climate</vt:lpstr>
      <vt:lpstr>Projecto EUROCLIMA plus</vt:lpstr>
      <vt:lpstr>ENANDES (Adaptation Fund)</vt:lpstr>
      <vt:lpstr>Presentación de PowerPoint</vt:lpstr>
      <vt:lpstr>Enhancing Adaptive Capacity of Andean Communities through Climate Services (ENANDES)</vt:lpstr>
      <vt:lpstr>Presentación de PowerPoint</vt:lpstr>
    </vt:vector>
  </TitlesOfParts>
  <Company>WMO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 Hovsepyan</dc:creator>
  <cp:lastModifiedBy>Broda</cp:lastModifiedBy>
  <cp:revision>193</cp:revision>
  <cp:lastPrinted>2018-06-14T15:28:03Z</cp:lastPrinted>
  <dcterms:created xsi:type="dcterms:W3CDTF">2016-03-09T08:56:08Z</dcterms:created>
  <dcterms:modified xsi:type="dcterms:W3CDTF">2020-03-12T01:16:39Z</dcterms:modified>
</cp:coreProperties>
</file>